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6"/>
  </p:notesMasterIdLst>
  <p:handoutMasterIdLst>
    <p:handoutMasterId r:id="rId27"/>
  </p:handoutMasterIdLst>
  <p:sldIdLst>
    <p:sldId id="260" r:id="rId3"/>
    <p:sldId id="261" r:id="rId4"/>
    <p:sldId id="262" r:id="rId5"/>
    <p:sldId id="263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6" r:id="rId24"/>
    <p:sldId id="287" r:id="rId25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3" d="100"/>
          <a:sy n="93" d="100"/>
        </p:scale>
        <p:origin x="-1602" y="-96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4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3D80D-FB93-4BDB-B11C-F2A8CFB0E3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9365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7577C9-7CDB-4BDD-B4A1-315C8CAD2309}" type="datetimeFigureOut">
              <a:rPr lang="en-US" smtClean="0"/>
              <a:t>3/30/2018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2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4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610D3-F378-4624-8E61-880E7BA178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34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316101"/>
      </p:ext>
    </p:extLst>
  </p:cSld>
  <p:clrMapOvr>
    <a:masterClrMapping/>
  </p:clrMapOvr>
  <p:transition spd="slow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306034"/>
      </p:ext>
    </p:extLst>
  </p:cSld>
  <p:clrMapOvr>
    <a:masterClrMapping/>
  </p:clrMapOvr>
  <p:transition spd="slow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580782"/>
      </p:ext>
    </p:extLst>
  </p:cSld>
  <p:clrMapOvr>
    <a:masterClrMapping/>
  </p:clrMapOvr>
  <p:transition spd="slow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79388"/>
      </p:ext>
    </p:extLst>
  </p:cSld>
  <p:clrMapOvr>
    <a:masterClrMapping/>
  </p:clrMapOvr>
  <p:transition spd="slow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73525"/>
      </p:ext>
    </p:extLst>
  </p:cSld>
  <p:clrMapOvr>
    <a:masterClrMapping/>
  </p:clrMapOvr>
  <p:transition spd="slow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800246"/>
      </p:ext>
    </p:extLst>
  </p:cSld>
  <p:clrMapOvr>
    <a:masterClrMapping/>
  </p:clrMapOvr>
  <p:transition spd="slow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798508"/>
      </p:ext>
    </p:extLst>
  </p:cSld>
  <p:clrMapOvr>
    <a:masterClrMapping/>
  </p:clrMapOvr>
  <p:transition spd="slow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250412"/>
      </p:ext>
    </p:extLst>
  </p:cSld>
  <p:clrMapOvr>
    <a:masterClrMapping/>
  </p:clrMapOvr>
  <p:transition spd="slow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8215688"/>
      </p:ext>
    </p:extLst>
  </p:cSld>
  <p:clrMapOvr>
    <a:masterClrMapping/>
  </p:clrMapOvr>
  <p:transition spd="slow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811271"/>
      </p:ext>
    </p:extLst>
  </p:cSld>
  <p:clrMapOvr>
    <a:masterClrMapping/>
  </p:clrMapOvr>
  <p:transition spd="slow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199644"/>
      </p:ext>
    </p:extLst>
  </p:cSld>
  <p:clrMapOvr>
    <a:masterClrMapping/>
  </p:clrMapOvr>
  <p:transition spd="slow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360712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048995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209535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393464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1594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634363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35579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3575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91521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77974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6150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81FF2B3-2ED4-4771-9CA0-D5A219AC75EC}" type="datetimeFigureOut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3/30/2018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1D3CCA7-BF2F-48FE-BCA1-871055FEFF1F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825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trips dir="ru"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3/30/2018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151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993572"/>
            <a:ext cx="9144000" cy="2090172"/>
          </a:xfrm>
          <a:solidFill>
            <a:schemeClr val="accent2">
              <a:lumMod val="60000"/>
              <a:lumOff val="40000"/>
            </a:schemeClr>
          </a:solidFill>
          <a:ln w="25400" cmpd="thickThin">
            <a:solidFill>
              <a:schemeClr val="bg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 algn="ctr"/>
            <a:r>
              <a:rPr lang="en-US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</a:t>
            </a:r>
            <a:br>
              <a:rPr lang="en-US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TOÁN CAO CẤP 2</a:t>
            </a:r>
            <a:endParaRPr lang="en-US" sz="5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9144000" cy="2971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TRƯỜNG CAO ĐẲNG LÝ TỰ TRỌNG TP. HỒ CHÍ MINH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 </a:t>
            </a:r>
            <a:r>
              <a:rPr lang="en-US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HỌC CƠ BẢN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5083744"/>
            <a:ext cx="8686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/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NGUYỄN THỊ THỦY</a:t>
            </a:r>
            <a:endParaRPr lang="en-US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219200"/>
            <a:ext cx="2133600" cy="1676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5373049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vi-VN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VI PHÂN CẤP HAI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200" y="1981200"/>
            <a:ext cx="8305800" cy="30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200000"/>
              </a:lnSpc>
            </a:pP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NỘI DUNG:</a:t>
            </a:r>
          </a:p>
          <a:p>
            <a:pPr algn="just">
              <a:lnSpc>
                <a:spcPct val="200000"/>
              </a:lnSpc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lnSpc>
                <a:spcPct val="200000"/>
              </a:lnSpc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5" name="Horizontal Scroll 4"/>
          <p:cNvSpPr/>
          <p:nvPr/>
        </p:nvSpPr>
        <p:spPr>
          <a:xfrm>
            <a:off x="457200" y="2209800"/>
            <a:ext cx="8305800" cy="914400"/>
          </a:xfrm>
          <a:prstGeom prst="horizontalScroll">
            <a:avLst>
              <a:gd name="adj" fmla="val 2090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6075"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ĐẠI CƯƠNG VỀ PHƯƠNG TRÌNH VI PHÂN </a:t>
            </a:r>
            <a:endParaRPr lang="en-US" sz="2800" dirty="0">
              <a:solidFill>
                <a:srgbClr val="1F497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Horizontal Scroll 5"/>
          <p:cNvSpPr/>
          <p:nvPr/>
        </p:nvSpPr>
        <p:spPr>
          <a:xfrm>
            <a:off x="446314" y="3298371"/>
            <a:ext cx="8305800" cy="914400"/>
          </a:xfrm>
          <a:prstGeom prst="horizontalScroll">
            <a:avLst>
              <a:gd name="adj" fmla="val 2090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6075"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PHƯƠNG TRÌNH KHUYẾT</a:t>
            </a:r>
            <a:endParaRPr lang="en-US" sz="2800" dirty="0">
              <a:solidFill>
                <a:srgbClr val="1F497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Horizontal Scroll 6"/>
          <p:cNvSpPr/>
          <p:nvPr/>
        </p:nvSpPr>
        <p:spPr>
          <a:xfrm>
            <a:off x="446315" y="4114800"/>
            <a:ext cx="8305800" cy="1828800"/>
          </a:xfrm>
          <a:prstGeom prst="horizontalScroll">
            <a:avLst>
              <a:gd name="adj" fmla="val 20902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6075" algn="just">
              <a:buFont typeface="Wingdings" pitchFamily="2" charset="2"/>
              <a:buChar char="Ø"/>
            </a:pPr>
            <a:r>
              <a:rPr lang="en-US" sz="2800" b="1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PHƯƠNG TRÌNH TUYẾN TÍNH CÓ HỆ SỐ KHÔNG ĐỔI</a:t>
            </a:r>
            <a:endParaRPr lang="en-US" sz="2800" dirty="0">
              <a:solidFill>
                <a:srgbClr val="1F497D">
                  <a:lumMod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8864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I.ĐẠI CƯƠNG VỀ PHƯƠNG TRÌNH VI PHÂN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37457" y="1371600"/>
                <a:ext cx="8305800" cy="4495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PTVP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hai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dạng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𝑭</m:t>
                    </m:r>
                    <m:d>
                      <m:dPr>
                        <m:ctrlP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 pitchFamily="18" charset="0"/>
                          </a:rPr>
                          <m:t>𝒙</m:t>
                        </m:r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 pitchFamily="18" charset="0"/>
                          </a:rPr>
                          <m:t>,</m:t>
                        </m:r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 pitchFamily="18" charset="0"/>
                          </a:rPr>
                          <m:t>𝒚</m:t>
                        </m:r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′′</m:t>
                            </m:r>
                          </m:sup>
                        </m:sSup>
                      </m:e>
                    </m:d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fr-FR" sz="3200" dirty="0" smtClean="0"/>
                  <a:t>y</a:t>
                </a:r>
                <a:r>
                  <a:rPr lang="fr-FR" sz="3200" dirty="0"/>
                  <a:t>’’)=0 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Nghiệp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tổng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quát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PTVP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hai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là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hàm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</a:t>
                </a:r>
              </a:p>
              <a:p>
                <a:pPr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𝒚</m:t>
                    </m:r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𝝋</m:t>
                    </m:r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(</m:t>
                    </m:r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𝒙</m:t>
                    </m:r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,</m:t>
                    </m:r>
                    <m:sSub>
                      <m:sSubPr>
                        <m:ctrlP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,</m:t>
                    </m:r>
                    <m:sSub>
                      <m:sSubPr>
                        <m:ctrlP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,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,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𝒄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là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PTVP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hai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thỏa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mãn</a:t>
                </a: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, </m:t>
                      </m:r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𝒚</m:t>
                      </m:r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𝟎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, </m:t>
                      </m:r>
                      <m:sSup>
                        <m:sSupPr>
                          <m:ctrlP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𝒚</m:t>
                          </m:r>
                        </m:e>
                        <m:sup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3200" b="1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SupPr>
                        <m:e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𝟏</m:t>
                          </m:r>
                        </m:sub>
                        <m:sup/>
                      </m:sSubSup>
                    </m:oMath>
                  </m:oMathPara>
                </a14:m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457" y="1371600"/>
                <a:ext cx="8305800" cy="4495800"/>
              </a:xfrm>
              <a:prstGeom prst="rect">
                <a:avLst/>
              </a:prstGeom>
              <a:blipFill rotWithShape="1">
                <a:blip r:embed="rId3"/>
                <a:stretch>
                  <a:fillRect l="-12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4959582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KHUYẾT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371600"/>
                <a:ext cx="8305800" cy="457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200000"/>
                  </a:lnSpc>
                </a:pP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1.Phương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khuyết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𝒚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,</m:t>
                    </m:r>
                    <m:sSup>
                      <m:sSupPr>
                        <m:ctrlP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𝑭</m:t>
                    </m:r>
                    <m:d>
                      <m:dPr>
                        <m:ctrlP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32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32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′′</m:t>
                            </m:r>
                          </m:sup>
                        </m:sSup>
                      </m:e>
                    </m:d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indent="457200" algn="just">
                  <a:spcAft>
                    <a:spcPts val="0"/>
                  </a:spcAft>
                </a:pP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Ñaët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y’ = p ta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ñöôïc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F(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x,p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’)=0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neáu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nghieäm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toång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quaùt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cuûa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phöông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trình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caáp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moät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ñoái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vôùi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p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ñoù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laø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p=f(x,c</a:t>
                </a:r>
                <a:r>
                  <a:rPr lang="fr-FR" sz="3200" baseline="-250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1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)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thì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y= g(x,c</a:t>
                </a:r>
                <a:r>
                  <a:rPr lang="fr-FR" sz="3200" baseline="-250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1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)+c</a:t>
                </a:r>
                <a:r>
                  <a:rPr lang="fr-FR" sz="3200" baseline="-250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2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trong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ñoù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g(x,c</a:t>
                </a:r>
                <a:r>
                  <a:rPr lang="fr-FR" sz="3200" baseline="-250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1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)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laø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moät</a:t>
                </a:r>
                <a:r>
                  <a:rPr lang="fr-FR" sz="3200" dirty="0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solidFill>
                      <a:srgbClr val="000000"/>
                    </a:solidFill>
                    <a:latin typeface="VNI-Times"/>
                    <a:ea typeface="Times New Roman"/>
                    <a:cs typeface="Times New Roman"/>
                  </a:rPr>
                  <a:t>nguyeân</a:t>
                </a:r>
                <a:r>
                  <a:rPr lang="fr-FR" sz="3200" dirty="0"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latin typeface="VNI-Times"/>
                    <a:ea typeface="Times New Roman"/>
                    <a:cs typeface="Times New Roman"/>
                  </a:rPr>
                  <a:t>haøm</a:t>
                </a:r>
                <a:r>
                  <a:rPr lang="fr-FR" sz="3200" dirty="0"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latin typeface="VNI-Times"/>
                    <a:ea typeface="Times New Roman"/>
                    <a:cs typeface="Times New Roman"/>
                  </a:rPr>
                  <a:t>naøo</a:t>
                </a:r>
                <a:r>
                  <a:rPr lang="fr-FR" sz="3200" dirty="0"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latin typeface="VNI-Times"/>
                    <a:ea typeface="Times New Roman"/>
                    <a:cs typeface="Times New Roman"/>
                  </a:rPr>
                  <a:t>ñoù</a:t>
                </a:r>
                <a:r>
                  <a:rPr lang="fr-FR" sz="3200" dirty="0"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3200" dirty="0" err="1">
                    <a:latin typeface="VNI-Times"/>
                    <a:ea typeface="Times New Roman"/>
                    <a:cs typeface="Times New Roman"/>
                  </a:rPr>
                  <a:t>cuûa</a:t>
                </a:r>
                <a:r>
                  <a:rPr lang="fr-FR" sz="3200" dirty="0">
                    <a:latin typeface="VNI-Times"/>
                    <a:ea typeface="Times New Roman"/>
                    <a:cs typeface="Times New Roman"/>
                  </a:rPr>
                  <a:t> f(x,c</a:t>
                </a:r>
                <a:r>
                  <a:rPr lang="fr-FR" sz="3200" baseline="-25000" dirty="0">
                    <a:latin typeface="VNI-Times"/>
                    <a:ea typeface="Times New Roman"/>
                    <a:cs typeface="Times New Roman"/>
                  </a:rPr>
                  <a:t>1</a:t>
                </a:r>
                <a:r>
                  <a:rPr lang="fr-FR" sz="3200" dirty="0">
                    <a:latin typeface="VNI-Times"/>
                    <a:ea typeface="Times New Roman"/>
                    <a:cs typeface="Times New Roman"/>
                  </a:rPr>
                  <a:t>) </a:t>
                </a:r>
                <a:endParaRPr lang="en-US" sz="3200" dirty="0">
                  <a:latin typeface="VNI-Times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371600"/>
                <a:ext cx="8305800" cy="4572000"/>
              </a:xfrm>
              <a:prstGeom prst="rect">
                <a:avLst/>
              </a:prstGeom>
              <a:blipFill rotWithShape="1">
                <a:blip r:embed="rId3"/>
                <a:stretch>
                  <a:fillRect l="-1834" r="-176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KHUYẾT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447800"/>
                <a:ext cx="8305800" cy="4343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200000"/>
                  </a:lnSpc>
                </a:pPr>
                <a:r>
                  <a:rPr lang="fr-FR" sz="2800" b="1" dirty="0" smtClean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 pitchFamily="18" charset="0"/>
                  </a:rPr>
                  <a:t>Ví </a:t>
                </a:r>
                <a:r>
                  <a:rPr lang="fr-FR" sz="2800" b="1" dirty="0" err="1" smtClean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 pitchFamily="18" charset="0"/>
                  </a:rPr>
                  <a:t>dụ</a:t>
                </a:r>
                <a:r>
                  <a:rPr lang="fr-FR" sz="2800" b="1" dirty="0" smtClean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 pitchFamily="18" charset="0"/>
                  </a:rPr>
                  <a:t>:</a:t>
                </a:r>
                <a:r>
                  <a:rPr lang="fr-FR" sz="2800" dirty="0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Giaûi</a:t>
                </a:r>
                <a:r>
                  <a:rPr lang="fr-FR" sz="2800" b="1" dirty="0" smtClean="0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b="1" dirty="0" err="1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phöông</a:t>
                </a:r>
                <a:r>
                  <a:rPr lang="fr-FR" sz="2800" b="1" dirty="0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b="1" dirty="0" err="1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trình</a:t>
                </a:r>
                <a:r>
                  <a:rPr lang="fr-FR" sz="2800" b="1" dirty="0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  </a:t>
                </a:r>
                <a:r>
                  <a:rPr lang="fr-FR" sz="2800" b="1" dirty="0" smtClean="0">
                    <a:solidFill>
                      <a:prstClr val="black"/>
                    </a:solidFill>
                    <a:latin typeface="VNI-Times" pitchFamily="2" charset="0"/>
                    <a:cs typeface="Times New Roman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′′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′′</m:t>
                        </m:r>
                      </m:sup>
                    </m:sSup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𝟏</m:t>
                    </m:r>
                  </m:oMath>
                </a14:m>
                <a:endParaRPr lang="en-US" sz="2800" b="1" dirty="0" smtClean="0">
                  <a:solidFill>
                    <a:prstClr val="black"/>
                  </a:solidFill>
                  <a:latin typeface="VNI-Times" pitchFamily="2" charset="0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r>
                  <a:rPr lang="fr-FR" sz="2800" dirty="0" err="1" smtClean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Ñaët</a:t>
                </a:r>
                <a:r>
                  <a:rPr lang="fr-FR" sz="2800" dirty="0" smtClean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p= y’ ta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ñöôïc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x= p’</a:t>
                </a:r>
                <a:r>
                  <a:rPr lang="fr-FR" sz="2800" baseline="300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2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+p’ +1, 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phöông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trình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tham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soá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cuûa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tích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phaân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toåâng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quaùt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cuûa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noù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laø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 </a:t>
                </a:r>
                <a:r>
                  <a:rPr lang="fr-FR" sz="2800" dirty="0" smtClean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;</a:t>
                </a:r>
              </a:p>
              <a:p>
                <a:r>
                  <a:rPr lang="fr-FR" sz="2800" dirty="0" smtClean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x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= t</a:t>
                </a:r>
                <a:r>
                  <a:rPr lang="fr-FR" sz="2800" baseline="300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2 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cs typeface="Times New Roman" pitchFamily="18" charset="0"/>
                  </a:rPr>
                  <a:t>+ t + 1, 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p </a:t>
                </a:r>
                <a:r>
                  <a:rPr lang="fr-FR" sz="2800" dirty="0" smtClean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sz="28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num>
                      <m:den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3</m:t>
                        </m:r>
                      </m:den>
                    </m:f>
                    <m:sSup>
                      <m:sSupPr>
                        <m:ctrlPr>
                          <a:rPr lang="fr-FR" sz="28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t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3</m:t>
                        </m:r>
                      </m:sup>
                    </m:sSup>
                    <m:r>
                      <a:rPr lang="en-US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/>
                      </a:rPr>
                      <m:t>+</m:t>
                    </m:r>
                    <m:f>
                      <m:f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t</m:t>
                        </m:r>
                      </m:e>
                      <m:sup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2800" b="0" i="0" smtClean="0">
                        <a:solidFill>
                          <a:schemeClr val="tx1"/>
                        </a:solidFill>
                        <a:latin typeface="Cambria Math"/>
                        <a:cs typeface="Times New Roman"/>
                      </a:rPr>
                      <m:t>+</m:t>
                    </m:r>
                    <m:sSub>
                      <m:sSub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c</m:t>
                        </m:r>
                      </m:e>
                      <m:sub>
                        <m:r>
                          <a:rPr lang="en-US" sz="28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fr-FR" sz="2800" dirty="0" smtClean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</a:p>
              <a:p>
                <a:r>
                  <a:rPr lang="fr-FR" sz="2800" dirty="0" err="1" smtClean="0">
                    <a:solidFill>
                      <a:schemeClr val="tx1"/>
                    </a:solidFill>
                    <a:latin typeface="VNI-Times"/>
                    <a:cs typeface="Times New Roman"/>
                  </a:rPr>
                  <a:t>Suy</a:t>
                </a:r>
                <a:r>
                  <a:rPr lang="fr-FR" sz="2800" dirty="0" smtClean="0">
                    <a:solidFill>
                      <a:schemeClr val="tx1"/>
                    </a:solidFill>
                    <a:latin typeface="VNI-Times"/>
                    <a:cs typeface="Times New Roman"/>
                  </a:rPr>
                  <a:t> ra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m:rPr>
                              <m:sty m:val="p"/>
                            </m:rPr>
                            <a:rPr lang="en-US" sz="2800" b="0" i="0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  <m:t>p</m:t>
                          </m:r>
                        </m:e>
                      </m:nary>
                      <m:r>
                        <m:rPr>
                          <m:sty m:val="p"/>
                        </m:rPr>
                        <a:rPr lang="en-US" sz="2800" b="0" i="0" smtClean="0">
                          <a:solidFill>
                            <a:schemeClr val="tx1"/>
                          </a:solidFill>
                          <a:latin typeface="Cambria Math"/>
                          <a:cs typeface="Times New Roman" pitchFamily="18" charset="0"/>
                        </a:rPr>
                        <m:t>dx</m:t>
                      </m:r>
                      <m:r>
                        <a:rPr lang="en-US" sz="2800" b="0" i="0" smtClean="0">
                          <a:solidFill>
                            <a:schemeClr val="tx1"/>
                          </a:solidFill>
                          <a:latin typeface="Cambria Math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800" b="0" i="1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en-US" sz="28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fr-FR" sz="2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fr-FR" sz="2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t</m:t>
                                  </m:r>
                                </m:e>
                                <m:sup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800" i="0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Times New Roman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2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2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sz="2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t</m:t>
                                  </m:r>
                                </m:e>
                                <m:sup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800" i="0">
                                  <a:solidFill>
                                    <a:prstClr val="black"/>
                                  </a:solidFill>
                                  <a:latin typeface="Cambria Math"/>
                                  <a:cs typeface="Times New Roman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2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sz="2800" i="0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  <m:d>
                            <m:dPr>
                              <m:ctrlPr>
                                <a:rPr lang="en-US" sz="28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2</m:t>
                              </m:r>
                              <m:r>
                                <m:rPr>
                                  <m:sty m:val="p"/>
                                </m:rPr>
                                <a:rPr lang="en-US" sz="28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t</m:t>
                              </m:r>
                              <m:r>
                                <a:rPr lang="en-US" sz="2800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+1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en-US" sz="2800" b="0" i="0" smtClean="0">
                              <a:solidFill>
                                <a:schemeClr val="tx1"/>
                              </a:solidFill>
                              <a:latin typeface="Cambria Math"/>
                              <a:cs typeface="Times New Roman" pitchFamily="18" charset="0"/>
                            </a:rPr>
                            <m:t>dt</m:t>
                          </m:r>
                        </m:e>
                      </m:nary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latin typeface="VNI-Times" pitchFamily="2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447800"/>
                <a:ext cx="8305800" cy="4343400"/>
              </a:xfrm>
              <a:prstGeom prst="rect">
                <a:avLst/>
              </a:prstGeom>
              <a:blipFill rotWithShape="1">
                <a:blip r:embed="rId3"/>
                <a:stretch>
                  <a:fillRect l="-1467" t="-140" r="-1394" b="-126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KHUYẾT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447800"/>
                <a:ext cx="8305800" cy="4648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0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en-US" sz="3200" i="1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3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t</m:t>
                                  </m:r>
                                </m:e>
                                <m:sup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en-US" sz="3200" b="0" i="0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3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t</m:t>
                                  </m:r>
                                </m:e>
                                <m:sup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3200" b="0" i="0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t</m:t>
                                  </m:r>
                                </m:e>
                                <m:sup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3200" b="0" i="0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+2</m:t>
                              </m:r>
                              <m:sSub>
                                <m:sSub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sty m:val="p"/>
                                </m:rPr>
                                <a:rPr lang="en-US" sz="3200" b="0" i="0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t</m:t>
                              </m:r>
                              <m:r>
                                <a:rPr lang="en-US" sz="3200" b="0" i="0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cs typeface="Times New Roman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sz="3200" i="1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c</m:t>
                                  </m:r>
                                </m:e>
                                <m:sub>
                                  <m:r>
                                    <a:rPr lang="en-US" sz="3200" b="0" i="0" smtClean="0">
                                      <a:solidFill>
                                        <a:srgbClr val="000000"/>
                                      </a:solidFill>
                                      <a:latin typeface="Cambria Math"/>
                                      <a:cs typeface="Times New Roman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  <m:r>
                            <m:rPr>
                              <m:sty m:val="p"/>
                            </m:rP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dt</m:t>
                          </m:r>
                        </m:e>
                      </m:nary>
                    </m:oMath>
                  </m:oMathPara>
                </a14:m>
                <a:endParaRPr lang="fr-FR" sz="32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tham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tích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phân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tổng</a:t>
                </a:r>
                <a:r>
                  <a:rPr lang="fr-FR" sz="32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quát</a:t>
                </a:r>
                <a:endParaRPr lang="fr-FR" sz="32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 pitchFamily="18" charset="0"/>
                        </a:rPr>
                        <m:t>𝑥</m:t>
                      </m:r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𝑡</m:t>
                      </m:r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+1</m:t>
                      </m:r>
                    </m:oMath>
                  </m:oMathPara>
                </a14:m>
                <a:endParaRPr lang="en-US" sz="3200" b="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 pitchFamily="18" charset="0"/>
                        </a:rPr>
                        <m:t>𝑦</m:t>
                      </m:r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ea typeface="Times New Roman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15</m:t>
                          </m:r>
                        </m:den>
                      </m:f>
                      <m:sSup>
                        <m:sSup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t</m:t>
                          </m:r>
                        </m:e>
                        <m:sup>
                          <m: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5</m:t>
                          </m:r>
                        </m:sup>
                      </m:sSup>
                      <m:r>
                        <a:rPr lang="en-US" sz="320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12</m:t>
                          </m:r>
                        </m:den>
                      </m:f>
                      <m:sSup>
                        <m:sSup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t</m:t>
                          </m:r>
                        </m:e>
                        <m:sup>
                          <m: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320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6</m:t>
                          </m:r>
                        </m:den>
                      </m:f>
                      <m:sSup>
                        <m:sSup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t</m:t>
                          </m:r>
                        </m:e>
                        <m:sup>
                          <m:r>
                            <a:rPr lang="en-US" sz="3200" b="0" i="0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320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2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c</m:t>
                          </m:r>
                        </m:e>
                        <m:sub>
                          <m: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20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c</m:t>
                          </m:r>
                        </m:e>
                        <m:sub>
                          <m:r>
                            <a:rPr lang="en-US" sz="320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𝑡</m:t>
                      </m:r>
                      <m:r>
                        <a:rPr lang="en-US" sz="3200" b="0" i="1" smtClean="0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32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fr-FR" sz="32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447800"/>
                <a:ext cx="8305800" cy="4648200"/>
              </a:xfrm>
              <a:prstGeom prst="rect">
                <a:avLst/>
              </a:prstGeom>
              <a:blipFill rotWithShape="1">
                <a:blip r:embed="rId3"/>
                <a:stretch>
                  <a:fillRect l="-18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PHƯƠNG TRÌNH KHUYẾT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371600"/>
                <a:ext cx="8305800" cy="4648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just">
                  <a:lnSpc>
                    <a:spcPct val="150000"/>
                  </a:lnSpc>
                </a:pP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                        </a:t>
                </a:r>
              </a:p>
              <a:p>
                <a:pPr lvl="0" algn="just">
                  <a:lnSpc>
                    <a:spcPct val="150000"/>
                  </a:lnSpc>
                </a:pP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2.Phương </a:t>
                </a:r>
                <a:r>
                  <a:rPr lang="fr-FR" sz="32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32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khuyết</a:t>
                </a:r>
                <a:r>
                  <a:rPr lang="fr-FR" sz="32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𝒚</m:t>
                    </m:r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, :</m:t>
                    </m:r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𝑭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′</m:t>
                            </m:r>
                          </m:sup>
                        </m:sSup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sSup>
                          <m:sSupPr>
                            <m:ctrlP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p>
                            <m: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′′</m:t>
                            </m:r>
                          </m:sup>
                        </m:sSup>
                      </m:e>
                    </m:d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</m:oMath>
                </a14:m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0</a:t>
                </a:r>
              </a:p>
              <a:p>
                <a:pPr indent="152400" algn="just">
                  <a:spcAft>
                    <a:spcPts val="0"/>
                  </a:spcAft>
                </a:pP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Ñaët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p=y’,ta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ñöôïc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F(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x,p,p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’)=0, 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ñoù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laø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phöông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 smtClean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trình</a:t>
                </a:r>
                <a:r>
                  <a:rPr lang="fr-FR" sz="2800" dirty="0" smtClean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caáp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moät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ñoái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vôùi</a:t>
                </a:r>
                <a:r>
                  <a:rPr lang="fr-FR" sz="2800" dirty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 </a:t>
                </a:r>
                <a:r>
                  <a:rPr lang="fr-FR" sz="2800" dirty="0" smtClean="0">
                    <a:solidFill>
                      <a:schemeClr val="tx1"/>
                    </a:solidFill>
                    <a:latin typeface="VNI-Times" pitchFamily="2" charset="0"/>
                    <a:ea typeface="Times New Roman"/>
                    <a:cs typeface="Times New Roman"/>
                  </a:rPr>
                  <a:t>p</a:t>
                </a:r>
              </a:p>
              <a:p>
                <a:pPr indent="152400" algn="just">
                  <a:spcAft>
                    <a:spcPts val="0"/>
                  </a:spcAft>
                </a:pPr>
                <a:endParaRPr lang="fr-FR" sz="2800" dirty="0" smtClean="0">
                  <a:solidFill>
                    <a:schemeClr val="tx1"/>
                  </a:solidFill>
                  <a:latin typeface="VNI-Times" pitchFamily="2" charset="0"/>
                  <a:ea typeface="Times New Roman"/>
                  <a:cs typeface="Times New Roman"/>
                </a:endParaRPr>
              </a:p>
              <a:p>
                <a:pPr marL="152400" algn="just">
                  <a:spcAft>
                    <a:spcPts val="0"/>
                  </a:spcAft>
                </a:pPr>
                <a:r>
                  <a:rPr lang="fr-FR" sz="2800" b="1" dirty="0" smtClean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3.Phöông </a:t>
                </a:r>
                <a:r>
                  <a:rPr lang="fr-FR" sz="2800" b="1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trình</a:t>
                </a:r>
                <a:r>
                  <a:rPr lang="fr-FR" sz="2800" b="1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b="1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khuyeát</a:t>
                </a:r>
                <a:r>
                  <a:rPr lang="fr-FR" sz="2800" b="1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x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 : F(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y,y’,y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’’)=0</a:t>
                </a:r>
                <a:endParaRPr lang="en-US" sz="2800" dirty="0">
                  <a:solidFill>
                    <a:schemeClr val="tx1"/>
                  </a:solidFill>
                  <a:latin typeface="VNI-Times"/>
                  <a:ea typeface="Times New Roman"/>
                  <a:cs typeface="Times New Roman"/>
                </a:endParaRPr>
              </a:p>
              <a:p>
                <a:pPr indent="457200" algn="just">
                  <a:spcAft>
                    <a:spcPts val="0"/>
                  </a:spcAft>
                </a:pP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Ñaët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y’=p ta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coù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 do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ñoù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ta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xem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p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laø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haøm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soá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chöa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bieát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cuûa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y,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phöông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trình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trôû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thaønh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.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Ñoù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laø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phöông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trình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caáp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moät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ñoái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vôùi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p.</a:t>
                </a:r>
                <a:endParaRPr lang="en-US" sz="2800" dirty="0">
                  <a:solidFill>
                    <a:schemeClr val="tx1"/>
                  </a:solidFill>
                  <a:latin typeface="VNI-Times"/>
                  <a:ea typeface="Times New Roman"/>
                  <a:cs typeface="Times New Roman"/>
                </a:endParaRPr>
              </a:p>
              <a:p>
                <a:pPr indent="152400" algn="just">
                  <a:spcAft>
                    <a:spcPts val="0"/>
                  </a:spcAft>
                </a:pPr>
                <a:endParaRPr lang="en-US" sz="2800" dirty="0">
                  <a:solidFill>
                    <a:schemeClr val="tx1"/>
                  </a:solidFill>
                  <a:latin typeface="VNI-Times" pitchFamily="2" charset="0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VNI-Times" pitchFamily="2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fr-FR" sz="32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371600"/>
                <a:ext cx="8305800" cy="4648200"/>
              </a:xfrm>
              <a:prstGeom prst="rect">
                <a:avLst/>
              </a:prstGeom>
              <a:blipFill rotWithShape="1">
                <a:blip r:embed="rId3"/>
                <a:stretch>
                  <a:fillRect l="-1834" t="-917" r="-139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447800"/>
                <a:ext cx="8305800" cy="48768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fr-FR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𝒂</m:t>
                    </m:r>
                    <m:sSup>
                      <m:sSupPr>
                        <m:ctrlP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𝒃𝒚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,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a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và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b là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32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just">
                  <a:lnSpc>
                    <a:spcPct val="20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fr-FR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𝒂</m:t>
                    </m:r>
                    <m:sSup>
                      <m:sSupPr>
                        <m:ctrlP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p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𝒃𝒚</m:t>
                    </m:r>
                    <m:r>
                      <a:rPr lang="en-US" sz="3200" b="1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en-US" sz="3200" b="1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𝒇</m:t>
                    </m:r>
                    <m:d>
                      <m:dPr>
                        <m:ctrlP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3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</m:d>
                    <m:r>
                      <a:rPr lang="en-US" sz="3200" b="1" i="0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;</m:t>
                    </m:r>
                  </m:oMath>
                </a14:m>
                <a:r>
                  <a:rPr lang="fr-FR" sz="32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32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a </a:t>
                </a:r>
                <a:r>
                  <a:rPr lang="fr-FR" sz="32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và</a:t>
                </a:r>
                <a:r>
                  <a:rPr lang="fr-FR" sz="32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b là </a:t>
                </a:r>
                <a:r>
                  <a:rPr lang="fr-FR" sz="32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32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3200" b="1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447800"/>
                <a:ext cx="8305800" cy="4876800"/>
              </a:xfrm>
              <a:prstGeom prst="rect">
                <a:avLst/>
              </a:prstGeom>
              <a:blipFill rotWithShape="1">
                <a:blip r:embed="rId3"/>
                <a:stretch>
                  <a:fillRect l="-161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" y="1447800"/>
            <a:ext cx="8305800" cy="487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 algn="just">
              <a:lnSpc>
                <a:spcPct val="200000"/>
              </a:lnSpc>
              <a:buAutoNum type="romanUcPeriod"/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571500" indent="-571500" algn="just">
              <a:lnSpc>
                <a:spcPct val="200000"/>
              </a:lnSpc>
              <a:buAutoNum type="romanUcPeriod"/>
            </a:pP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Phương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trình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thuần</a:t>
            </a:r>
            <a:r>
              <a:rPr lang="fr-FR" sz="32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2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nhất</a:t>
            </a: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Cho 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    </a:t>
            </a:r>
          </a:p>
          <a:p>
            <a:pPr indent="457200" algn="just">
              <a:spcAft>
                <a:spcPts val="0"/>
              </a:spcAft>
            </a:pP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y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’’+</a:t>
            </a:r>
            <a:r>
              <a:rPr lang="fr-FR" sz="28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ay’+by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=0  (1) </a:t>
            </a:r>
            <a:r>
              <a:rPr lang="fr-FR" sz="28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trong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a,b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laø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haèng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soá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endParaRPr lang="fr-FR" sz="2800" dirty="0" smtClean="0">
              <a:solidFill>
                <a:schemeClr val="tx1"/>
              </a:solidFill>
              <a:latin typeface="VNI-Times"/>
              <a:ea typeface="Times New Roman"/>
              <a:cs typeface="Times New Roman"/>
            </a:endParaRPr>
          </a:p>
          <a:p>
            <a:pPr indent="457200" algn="just">
              <a:spcAft>
                <a:spcPts val="0"/>
              </a:spcAft>
            </a:pPr>
            <a:r>
              <a:rPr lang="fr-FR" sz="28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Muoán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toång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quaùt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ta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chæ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caàn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hai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rieâng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ñoäc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laäp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tuyeán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tính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. Ta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seõ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rieâng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döôùi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daïng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y=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e</a:t>
            </a:r>
            <a:r>
              <a:rPr lang="fr-FR" sz="2800" baseline="30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kx</a:t>
            </a:r>
            <a:r>
              <a:rPr lang="fr-FR" sz="2800" baseline="30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.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Trong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k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laø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moät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haèng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soá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naøo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maø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ta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seõ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.</a:t>
            </a:r>
          </a:p>
          <a:p>
            <a:pPr indent="457200" algn="just">
              <a:spcAft>
                <a:spcPts val="0"/>
              </a:spcAft>
            </a:pP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Ta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y’=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ke</a:t>
            </a:r>
            <a:r>
              <a:rPr lang="fr-FR" sz="2800" baseline="30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kx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,y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’’= k</a:t>
            </a:r>
            <a:r>
              <a:rPr lang="fr-FR" sz="2800" baseline="30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2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e</a:t>
            </a:r>
            <a:r>
              <a:rPr lang="fr-FR" sz="2800" baseline="30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kx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theá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vaøo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(1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 ta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ñöôïc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e</a:t>
            </a:r>
            <a:r>
              <a:rPr lang="fr-FR" sz="2800" baseline="300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kx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(k</a:t>
            </a:r>
            <a:r>
              <a:rPr lang="fr-FR" sz="2800" baseline="30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2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+ak+b)=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0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vì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e</a:t>
            </a:r>
            <a:r>
              <a:rPr lang="fr-FR" sz="2800" baseline="30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kx</a:t>
            </a:r>
            <a:r>
              <a:rPr lang="fr-FR" sz="2800" baseline="30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ta </a:t>
            </a:r>
            <a:r>
              <a:rPr lang="fr-FR" sz="28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coù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</a:t>
            </a:r>
            <a:r>
              <a:rPr lang="fr-FR" sz="2800" baseline="30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2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+ak+b 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= 0 </a:t>
            </a:r>
            <a:r>
              <a:rPr lang="fr-FR" sz="28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(2</a:t>
            </a:r>
            <a:r>
              <a:rPr lang="fr-FR" sz="28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</a:t>
            </a:r>
            <a:endParaRPr lang="en-US" sz="2800" dirty="0">
              <a:solidFill>
                <a:schemeClr val="tx1"/>
              </a:solidFill>
              <a:latin typeface="VNI-Times"/>
              <a:ea typeface="Times New Roman"/>
              <a:cs typeface="Times New Roman"/>
            </a:endParaRPr>
          </a:p>
          <a:p>
            <a:pPr algn="just">
              <a:lnSpc>
                <a:spcPct val="200000"/>
              </a:lnSpc>
            </a:pPr>
            <a:endParaRPr lang="fr-FR" sz="2800" b="1" dirty="0" smtClean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263525" indent="-263525" algn="just"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" y="1447800"/>
            <a:ext cx="8305800" cy="403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200000"/>
              </a:lnSpc>
              <a:buFont typeface="Wingdings" pitchFamily="2" charset="2"/>
              <a:buChar char="Ø"/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lvl="0" indent="-457200" algn="just">
              <a:lnSpc>
                <a:spcPct val="150000"/>
              </a:lnSpc>
              <a:buFontTx/>
              <a:buChar char="-"/>
            </a:pPr>
            <a:r>
              <a:rPr lang="fr-FR" sz="2800" dirty="0" err="1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Vaäy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neáu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k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thoaû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maõn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(2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)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thì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y=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e</a:t>
            </a:r>
            <a:r>
              <a:rPr lang="fr-FR" sz="2800" baseline="300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kx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laø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moät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(1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) </a:t>
            </a:r>
            <a:endParaRPr lang="fr-FR" sz="2800" dirty="0" smtClean="0">
              <a:solidFill>
                <a:prstClr val="black"/>
              </a:solidFill>
              <a:latin typeface="VNI-Times"/>
              <a:ea typeface="Times New Roman"/>
              <a:cs typeface="Times New Roman"/>
            </a:endParaRPr>
          </a:p>
          <a:p>
            <a:pPr marL="457200" lvl="0" indent="-457200" algn="just">
              <a:lnSpc>
                <a:spcPct val="150000"/>
              </a:lnSpc>
              <a:buFontTx/>
              <a:buChar char="-"/>
            </a:pP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(2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)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ñöôïc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goïi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laø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b="1" i="1" u="sng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800" b="1" i="1" u="sng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b="1" i="1" u="sng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800" b="1" i="1" u="sng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b="1" i="1" u="sng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ñaëc</a:t>
            </a:r>
            <a:r>
              <a:rPr lang="fr-FR" sz="2800" b="1" i="1" u="sng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b="1" i="1" u="sng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tröng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vi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phaân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(1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) </a:t>
            </a:r>
            <a:endParaRPr lang="fr-FR" sz="2800" dirty="0" smtClean="0">
              <a:solidFill>
                <a:prstClr val="black"/>
              </a:solidFill>
              <a:latin typeface="VNI-Times"/>
              <a:ea typeface="Times New Roman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fr-FR" sz="2800" dirty="0" err="1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Lưu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ý: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C</a:t>
            </a:r>
            <a:r>
              <a:rPr lang="fr-FR" sz="2800" dirty="0" err="1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où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theå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xaûy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ra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ba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tröôøng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hôïp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sau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ñoái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vôùi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k</a:t>
            </a:r>
            <a:r>
              <a:rPr lang="fr-FR" sz="2800" baseline="-250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1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,k</a:t>
            </a:r>
            <a:r>
              <a:rPr lang="fr-FR" sz="2800" baseline="-250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2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endParaRPr lang="fr-FR" sz="2800" dirty="0" smtClean="0">
              <a:solidFill>
                <a:prstClr val="black"/>
              </a:solidFill>
              <a:latin typeface="VNI-Times"/>
              <a:ea typeface="Times New Roman"/>
              <a:cs typeface="Times New Roman"/>
            </a:endParaRPr>
          </a:p>
          <a:p>
            <a:pPr lvl="0" algn="just">
              <a:lnSpc>
                <a:spcPct val="150000"/>
              </a:lnSpc>
            </a:pP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( </a:t>
            </a:r>
            <a:r>
              <a:rPr lang="fr-FR" sz="2800" dirty="0" err="1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với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k</a:t>
            </a:r>
            <a:r>
              <a:rPr lang="fr-FR" sz="2800" baseline="-250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1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,k</a:t>
            </a:r>
            <a:r>
              <a:rPr lang="fr-FR" sz="2800" baseline="-250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2 </a:t>
            </a:r>
            <a:r>
              <a:rPr lang="fr-FR" sz="2800" dirty="0" err="1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laø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hai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err="1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800" dirty="0" smtClean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(2</a:t>
            </a:r>
            <a:r>
              <a:rPr lang="fr-FR" sz="2800" dirty="0">
                <a:solidFill>
                  <a:prstClr val="black"/>
                </a:solidFill>
                <a:latin typeface="VNI-Times"/>
                <a:ea typeface="Times New Roman"/>
                <a:cs typeface="Times New Roman"/>
              </a:rPr>
              <a:t>))</a:t>
            </a:r>
            <a:endParaRPr lang="en-US" sz="2800" dirty="0">
              <a:solidFill>
                <a:prstClr val="black"/>
              </a:solidFill>
              <a:latin typeface="VNI-Times"/>
              <a:ea typeface="Times New Roman"/>
              <a:cs typeface="Times New Roman"/>
            </a:endParaRPr>
          </a:p>
          <a:p>
            <a:pPr algn="just">
              <a:lnSpc>
                <a:spcPct val="200000"/>
              </a:lnSpc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295400"/>
                <a:ext cx="8305800" cy="5105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>
                  <a:buFont typeface="Wingdings" pitchFamily="2" charset="2"/>
                  <a:buChar char="Ø"/>
                </a:pP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>
                  <a:buFont typeface="Wingdings" pitchFamily="2" charset="2"/>
                  <a:buChar char="Ø"/>
                </a:pP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pháp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tìm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fr-FR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′′</m:t>
                        </m:r>
                      </m:sup>
                    </m:sSup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𝑎</m:t>
                    </m:r>
                    <m:sSup>
                      <m:sSup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𝑏𝑦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=0</m:t>
                    </m:r>
                  </m:oMath>
                </a14:m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a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và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b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hằng</a:t>
                </a:r>
                <a:r>
                  <a:rPr lang="en-US" sz="2400" dirty="0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số</a:t>
                </a:r>
                <a:endPara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endParaRPr lang="en-US" sz="2400" dirty="0" smtClean="0">
                  <a:solidFill>
                    <a:srgbClr val="0000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Bước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1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đặc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trưng</a:t>
                </a: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𝑘</m:t>
                          </m:r>
                        </m:e>
                        <m:sup>
                          <m:r>
                            <a:rPr lang="en-US" sz="2400" b="0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b="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2400" b="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𝑎𝑘</m:t>
                      </m:r>
                      <m:r>
                        <a:rPr lang="en-US" sz="2400" b="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2400" b="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𝑏</m:t>
                      </m:r>
                      <m:r>
                        <a:rPr lang="en-US" sz="2400" b="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=0⟹</m:t>
                      </m:r>
                      <m:sSub>
                        <m:sSub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;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/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/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Bước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2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/>
                <a:endParaRPr lang="fr-FR" sz="2400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>
                  <a:buFont typeface="Wingdings" pitchFamily="2" charset="2"/>
                  <a:buChar char="v"/>
                </a:pP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Nếu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thì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NTQ: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𝑦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sSub>
                          <m:sSubPr>
                            <m:ctrlPr>
                              <a:rPr lang="en-US" sz="24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sSup>
                      <m:sSup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sSub>
                          <m:sSubPr>
                            <m:ctrlPr>
                              <a:rPr lang="en-US" sz="24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𝑘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>
                  <a:buFont typeface="Wingdings" pitchFamily="2" charset="2"/>
                  <a:buChar char="v"/>
                </a:pP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Nếu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thì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NTQ: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𝑦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fr-FR" sz="2400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>
                  <a:buFont typeface="Wingdings" pitchFamily="2" charset="2"/>
                  <a:buChar char="v"/>
                </a:pP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Nếu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𝛼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±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𝛽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𝑖</m:t>
                    </m:r>
                  </m:oMath>
                </a14:m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thì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NTQ: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𝑦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𝛼</m:t>
                        </m:r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𝑐𝑜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𝛽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𝑠𝑖𝑛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𝛽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/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;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là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2400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>
                  <a:buFont typeface="Wingdings" pitchFamily="2" charset="2"/>
                  <a:buChar char="v"/>
                </a:pP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endParaRPr lang="fr-FR" sz="32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295400"/>
                <a:ext cx="8305800" cy="5105400"/>
              </a:xfrm>
              <a:prstGeom prst="rect">
                <a:avLst/>
              </a:prstGeom>
              <a:blipFill rotWithShape="1">
                <a:blip r:embed="rId3"/>
                <a:stretch>
                  <a:fillRect l="-11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371600"/>
                <a:ext cx="8305800" cy="4724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lnSpc>
                    <a:spcPct val="150000"/>
                  </a:lnSpc>
                </a:pP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Ví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dụ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1: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′′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−3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𝑦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+2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𝑦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/>
                  </a:rPr>
                  <a:t>Giải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/>
                  </a:rPr>
                  <a:t>:</a:t>
                </a:r>
                <a:endParaRPr lang="en-US" sz="28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Phương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trình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đặc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trưng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: </a:t>
                </a:r>
                <a:endParaRPr lang="en-US" sz="2800" dirty="0" smtClean="0">
                  <a:solidFill>
                    <a:schemeClr val="tx1"/>
                  </a:solidFill>
                  <a:latin typeface="Times New Roman"/>
                  <a:ea typeface="Calibri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𝑘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−3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𝑘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+2=0⟹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𝑘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 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à 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𝑘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</m:t>
                      </m:r>
                    </m:oMath>
                  </m:oMathPara>
                </a14:m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quát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phương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trình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thuần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:</a:t>
                </a:r>
                <a:endParaRPr lang="en-US" sz="2400" dirty="0">
                  <a:solidFill>
                    <a:schemeClr val="tx1"/>
                  </a:solidFill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  <m:t>𝑦</m:t>
                          </m:r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  <m:t>=</m:t>
                          </m:r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  <m:t>𝑐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  <m:t>𝑐</m:t>
                          </m:r>
                        </m:e>
                        <m:sub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371600"/>
                <a:ext cx="8305800" cy="4724400"/>
              </a:xfrm>
              <a:prstGeom prst="rect">
                <a:avLst/>
              </a:prstGeom>
              <a:blipFill rotWithShape="1">
                <a:blip r:embed="rId3"/>
                <a:stretch>
                  <a:fillRect l="-14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524000"/>
                <a:ext cx="8305800" cy="457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Ví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dụ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2: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fr-FR" sz="2800" dirty="0">
                    <a:latin typeface="VNI-Times"/>
                    <a:ea typeface="Times New Roman"/>
                    <a:cs typeface="Times New Roman"/>
                  </a:rPr>
                  <a:t>y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800" b="0" i="0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y</m:t>
                    </m:r>
                    <m:r>
                      <a:rPr lang="fr-FR" sz="2800" i="1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’’−6</m:t>
                    </m:r>
                    <m:r>
                      <a:rPr lang="fr-FR" sz="2800" i="1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𝑦</m:t>
                    </m:r>
                    <m:r>
                      <a:rPr lang="fr-FR" sz="2800" i="1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’+9</m:t>
                    </m:r>
                    <m:r>
                      <a:rPr lang="fr-FR" sz="2800" i="1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𝑦</m:t>
                    </m:r>
                    <m:r>
                      <a:rPr lang="fr-FR" sz="2800" i="1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= 0</m:t>
                    </m:r>
                  </m:oMath>
                </a14:m>
                <a:endParaRPr lang="en-US" sz="2800" i="1" dirty="0" smtClean="0">
                  <a:solidFill>
                    <a:schemeClr val="tx1"/>
                  </a:solidFill>
                  <a:latin typeface="Cambria Math"/>
                  <a:ea typeface="Times New Roman"/>
                  <a:cs typeface="Times New Roman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Cambria Math"/>
                    <a:ea typeface="Times New Roman"/>
                    <a:cs typeface="Times New Roman"/>
                  </a:rPr>
                  <a:t>Giải</a:t>
                </a:r>
                <a:endParaRPr lang="en-US" sz="2800" dirty="0" smtClean="0">
                  <a:solidFill>
                    <a:schemeClr val="tx1"/>
                  </a:solidFill>
                  <a:latin typeface="Cambria Math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fr-FR" sz="2800" i="1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b="0" i="0" dirty="0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/>
                      </a:rPr>
                      <m:t>P</m:t>
                    </m:r>
                  </m:oMath>
                </a14:m>
                <a:r>
                  <a:rPr lang="fr-FR" sz="2800" dirty="0" smtClean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höông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trình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ñaëc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tröng</a:t>
                </a:r>
                <a:r>
                  <a:rPr lang="fr-FR" sz="2800" dirty="0">
                    <a:solidFill>
                      <a:schemeClr val="tx1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endParaRPr lang="fr-FR" sz="2800" dirty="0" smtClean="0">
                  <a:solidFill>
                    <a:schemeClr val="tx1"/>
                  </a:solidFill>
                  <a:latin typeface="VNI-Times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fr-FR" sz="2800" i="1" baseline="30000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2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−6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+9 = 0 </m:t>
                      </m:r>
                      <m:r>
                        <a:rPr lang="fr-FR" sz="2800" i="1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fr-FR" sz="2800" i="1" baseline="-25000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1</m:t>
                      </m:r>
                      <m:r>
                        <a:rPr lang="fr-FR" sz="2800" i="1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fr-FR" sz="2800" i="1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fr-FR" sz="2800" i="1" baseline="-25000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2</m:t>
                      </m:r>
                      <m:r>
                        <a:rPr lang="fr-FR" sz="2800" i="1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=3 </m:t>
                      </m:r>
                    </m:oMath>
                  </m:oMathPara>
                </a14:m>
                <a:endParaRPr lang="fr-FR" sz="2800" dirty="0" smtClean="0">
                  <a:solidFill>
                    <a:schemeClr val="tx1"/>
                  </a:solidFill>
                  <a:latin typeface="VNI-Times"/>
                  <a:ea typeface="Times New Roman"/>
                  <a:cs typeface="Times New Roman"/>
                </a:endParaRPr>
              </a:p>
              <a:p>
                <a:pPr lvl="0">
                  <a:lnSpc>
                    <a:spcPct val="15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Nghiệm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quát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phương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trình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thuần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:</a:t>
                </a:r>
                <a:endParaRPr lang="en-US" sz="2400" dirty="0">
                  <a:solidFill>
                    <a:prstClr val="black"/>
                  </a:solidFill>
                  <a:latin typeface="Times New Roman"/>
                  <a:ea typeface="Calibri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𝑦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𝑒</m:t>
                      </m:r>
                      <m:r>
                        <a:rPr lang="fr-FR" sz="2800" i="1" baseline="30000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3</m:t>
                      </m:r>
                      <m:r>
                        <a:rPr lang="fr-FR" sz="2800" i="1" baseline="30000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𝑥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(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𝑐</m:t>
                      </m:r>
                      <m:r>
                        <a:rPr lang="fr-FR" sz="2800" i="1" baseline="-25000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1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𝑥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r>
                        <a:rPr lang="fr-FR" sz="2800" i="1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𝑐</m:t>
                      </m:r>
                      <m:r>
                        <a:rPr lang="fr-FR" sz="2800" i="1" baseline="-25000" dirty="0" smtClean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2</m:t>
                      </m:r>
                      <m:r>
                        <a:rPr lang="fr-FR" sz="2800" i="1" dirty="0">
                          <a:solidFill>
                            <a:schemeClr val="tx1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)</m:t>
                      </m:r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latin typeface="VNI-Times"/>
                  <a:ea typeface="Times New Roman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263525" indent="-263525" algn="just">
                  <a:lnSpc>
                    <a:spcPct val="200000"/>
                  </a:lnSpc>
                  <a:buFont typeface="Wingdings" panose="05000000000000000000" pitchFamily="2" charset="2"/>
                  <a:buChar char="ü"/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524000"/>
                <a:ext cx="8305800" cy="4572000"/>
              </a:xfrm>
              <a:prstGeom prst="rect">
                <a:avLst/>
              </a:prstGeom>
              <a:blipFill rotWithShape="1">
                <a:blip r:embed="rId3"/>
                <a:stretch>
                  <a:fillRect l="-1467" t="-30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" y="1981200"/>
            <a:ext cx="8305800" cy="304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200000"/>
              </a:lnSpc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52400" y="1273629"/>
                <a:ext cx="861060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>
                  <a:lnSpc>
                    <a:spcPct val="200000"/>
                  </a:lnSpc>
                </a:pP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Ví </a:t>
                </a:r>
                <a:r>
                  <a:rPr lang="fr-FR" sz="28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dụ</a:t>
                </a:r>
                <a:r>
                  <a:rPr lang="fr-FR" sz="28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3: </a:t>
                </a:r>
                <a:r>
                  <a:rPr lang="fr-FR" sz="28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r>
                  <a:rPr lang="fr-FR" sz="28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8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800" b="1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endParaRPr lang="fr-FR" sz="2800" b="1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/>
                <a:r>
                  <a:rPr lang="fr-FR" sz="2800" dirty="0">
                    <a:solidFill>
                      <a:prstClr val="white"/>
                    </a:solidFill>
                    <a:latin typeface="VNI-Times"/>
                    <a:ea typeface="Times New Roman"/>
                    <a:cs typeface="Times New Roman"/>
                  </a:rPr>
                  <a:t>y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solidFill>
                              <a:prstClr val="black"/>
                            </a:solidFill>
                            <a:latin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solidFill>
                              <a:prstClr val="black"/>
                            </a:solidFill>
                            <a:latin typeface="Cambria Math"/>
                            <a:cs typeface="Times New Roman"/>
                          </a:rPr>
                          <m:t>𝑦</m:t>
                        </m:r>
                      </m:e>
                      <m:sup>
                        <m:r>
                          <a:rPr lang="en-US" sz="2800" b="0" i="1" dirty="0" smtClean="0">
                            <a:solidFill>
                              <a:prstClr val="black"/>
                            </a:solidFill>
                            <a:latin typeface="Cambria Math"/>
                            <a:cs typeface="Times New Roman"/>
                          </a:rPr>
                          <m:t>′′</m:t>
                        </m:r>
                      </m:sup>
                    </m:sSup>
                    <m:r>
                      <a:rPr lang="fr-FR" sz="2800" i="1" dirty="0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+9</m:t>
                    </m:r>
                    <m:r>
                      <a:rPr lang="fr-FR" sz="2800" i="1" dirty="0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𝑦</m:t>
                    </m:r>
                    <m:r>
                      <a:rPr lang="fr-FR" sz="2800" i="1" dirty="0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= 0</m:t>
                    </m:r>
                  </m:oMath>
                </a14:m>
                <a:endParaRPr lang="en-US" sz="2800" i="1" dirty="0">
                  <a:solidFill>
                    <a:prstClr val="black"/>
                  </a:solidFill>
                  <a:latin typeface="Cambria Math"/>
                  <a:ea typeface="Times New Roman"/>
                  <a:cs typeface="Times New Roman"/>
                </a:endParaRPr>
              </a:p>
              <a:p>
                <a:pPr lvl="0">
                  <a:lnSpc>
                    <a:spcPct val="150000"/>
                  </a:lnSpc>
                </a:pPr>
                <a:r>
                  <a:rPr lang="en-US" sz="2800" dirty="0" err="1">
                    <a:solidFill>
                      <a:prstClr val="black"/>
                    </a:solidFill>
                    <a:latin typeface="Cambria Math"/>
                    <a:ea typeface="Times New Roman"/>
                    <a:cs typeface="Times New Roman"/>
                  </a:rPr>
                  <a:t>Giải</a:t>
                </a:r>
                <a:endParaRPr lang="en-US" sz="2800" dirty="0">
                  <a:solidFill>
                    <a:prstClr val="black"/>
                  </a:solidFill>
                  <a:latin typeface="Cambria Math"/>
                  <a:ea typeface="Times New Roman"/>
                  <a:cs typeface="Times New Roman"/>
                </a:endParaRPr>
              </a:p>
              <a:p>
                <a:pPr lvl="0"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fr-FR" sz="2800" i="1" dirty="0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m:rPr>
                        <m:sty m:val="p"/>
                      </m:rPr>
                      <a:rPr lang="en-US" sz="2800" dirty="0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P</m:t>
                    </m:r>
                  </m:oMath>
                </a14:m>
                <a:r>
                  <a:rPr lang="fr-FR" sz="2800" dirty="0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höông </a:t>
                </a:r>
                <a:r>
                  <a:rPr lang="fr-FR" sz="2800" dirty="0" err="1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trình</a:t>
                </a:r>
                <a:r>
                  <a:rPr lang="fr-FR" sz="2800" dirty="0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ñaëc</a:t>
                </a:r>
                <a:r>
                  <a:rPr lang="fr-FR" sz="2800" dirty="0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  <a:r>
                  <a:rPr lang="fr-FR" sz="2800" dirty="0" err="1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tröng</a:t>
                </a:r>
                <a:r>
                  <a:rPr lang="fr-FR" sz="2800" dirty="0">
                    <a:solidFill>
                      <a:prstClr val="black"/>
                    </a:solidFill>
                    <a:latin typeface="VNI-Times"/>
                    <a:ea typeface="Times New Roman"/>
                    <a:cs typeface="Times New Roman"/>
                  </a:rPr>
                  <a:t> </a:t>
                </a:r>
              </a:p>
              <a:p>
                <a:pPr lvl="0"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i="1" dirty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fr-FR" sz="2800" i="1" baseline="30000" dirty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2</m:t>
                      </m:r>
                      <m:r>
                        <a:rPr lang="fr-FR" sz="2800" i="1" dirty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+9 = 0 </m:t>
                      </m:r>
                      <m:r>
                        <a:rPr lang="fr-FR" sz="2800" i="1" dirty="0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⟺</m:t>
                      </m:r>
                      <m:r>
                        <a:rPr lang="fr-FR" sz="2800" i="1" dirty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𝑘</m:t>
                      </m:r>
                      <m:r>
                        <a:rPr lang="en-US" sz="2800" b="0" i="1" dirty="0" smtClean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fr-FR" sz="2800" i="1" dirty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±3</m:t>
                      </m:r>
                      <m:r>
                        <a:rPr lang="en-US" sz="2800" b="0" i="1" dirty="0" smtClean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𝑖</m:t>
                      </m:r>
                    </m:oMath>
                  </m:oMathPara>
                </a14:m>
                <a:endParaRPr lang="en-US" sz="2800" b="0" i="1" dirty="0" smtClean="0">
                  <a:solidFill>
                    <a:prstClr val="black"/>
                  </a:solidFill>
                  <a:latin typeface="Cambria Math"/>
                  <a:ea typeface="Times New Roman"/>
                  <a:cs typeface="Times New Roman"/>
                </a:endParaRPr>
              </a:p>
              <a:p>
                <a:pPr lvl="0"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i="1" dirty="0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⟹</m:t>
                      </m:r>
                      <m:r>
                        <a:rPr lang="fr-FR" sz="2800" i="1" dirty="0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𝛼</m:t>
                      </m:r>
                      <m:r>
                        <a:rPr lang="en-US" sz="2800" b="0" i="1" dirty="0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=0;</m:t>
                      </m:r>
                      <m:r>
                        <a:rPr lang="en-US" sz="2800" b="0" i="1" dirty="0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𝛽</m:t>
                      </m:r>
                      <m:r>
                        <a:rPr lang="en-US" sz="2800" b="0" i="1" dirty="0" smtClean="0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=3 </m:t>
                      </m:r>
                    </m:oMath>
                  </m:oMathPara>
                </a14:m>
                <a:endParaRPr lang="fr-FR" sz="2800" dirty="0">
                  <a:solidFill>
                    <a:prstClr val="black"/>
                  </a:solidFill>
                  <a:latin typeface="VNI-Times"/>
                  <a:ea typeface="Times New Roman"/>
                  <a:cs typeface="Times New Roman"/>
                </a:endParaRPr>
              </a:p>
              <a:p>
                <a:pPr lvl="0">
                  <a:lnSpc>
                    <a:spcPct val="15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Nghiệm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quát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phương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trình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thuần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:</a:t>
                </a:r>
                <a:endParaRPr lang="en-US" sz="2400" dirty="0">
                  <a:solidFill>
                    <a:prstClr val="black"/>
                  </a:solidFill>
                  <a:latin typeface="Times New Roman"/>
                  <a:ea typeface="Calibri"/>
                  <a:cs typeface="Times New Roman"/>
                </a:endParaRPr>
              </a:p>
              <a:p>
                <a:pPr lvl="0"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𝑦</m:t>
                      </m:r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  <m:t>𝑐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𝑐𝑜𝑠</m:t>
                      </m:r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3</m:t>
                      </m:r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𝑥</m:t>
                      </m:r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8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  <m:t>𝑐</m:t>
                          </m:r>
                        </m:e>
                        <m:sub>
                          <m:r>
                            <a:rPr lang="en-US" sz="2800" b="0" i="1" smtClean="0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𝑠𝑖𝑛</m:t>
                      </m:r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3</m:t>
                      </m:r>
                      <m:r>
                        <a:rPr lang="en-US" sz="2800" b="0" i="1" smtClean="0">
                          <a:solidFill>
                            <a:prstClr val="black"/>
                          </a:solidFill>
                          <a:latin typeface="Cambria Math"/>
                          <a:cs typeface="Times New Roman"/>
                        </a:rPr>
                        <m:t>𝑥</m:t>
                      </m:r>
                    </m:oMath>
                  </m:oMathPara>
                </a14:m>
                <a:endParaRPr lang="en-US" sz="2800" dirty="0">
                  <a:solidFill>
                    <a:prstClr val="black"/>
                  </a:solidFill>
                  <a:latin typeface="VNI-Times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273629"/>
                <a:ext cx="8610600" cy="5262979"/>
              </a:xfrm>
              <a:prstGeom prst="rect">
                <a:avLst/>
              </a:prstGeom>
              <a:blipFill rotWithShape="1">
                <a:blip r:embed="rId3"/>
                <a:stretch>
                  <a:fillRect l="-14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371600"/>
                <a:ext cx="8305800" cy="4953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</a:pP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2.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𝑎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𝑏𝑦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𝑓</m:t>
                    </m:r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;</m:t>
                    </m:r>
                  </m:oMath>
                </a14:m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a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và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b là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Xét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2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trường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hợp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sau</a:t>
                </a: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Trường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hợp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1:</a:t>
                </a:r>
              </a:p>
              <a:p>
                <a:pPr lvl="0" algn="r">
                  <a:lnSpc>
                    <a:spcPct val="15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𝑎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𝑏𝑦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;</m:t>
                    </m:r>
                  </m:oMath>
                </a14:m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a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và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b là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lnSpc>
                    <a:spcPct val="150000"/>
                  </a:lnSpc>
                  <a:buFont typeface="Wingdings" pitchFamily="2" charset="2"/>
                  <a:buChar char="Ø"/>
                </a:pP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Trường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hợp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2</a:t>
                </a:r>
              </a:p>
              <a:p>
                <a:pPr lvl="0" algn="r">
                  <a:lnSpc>
                    <a:spcPct val="15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𝑎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b="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𝑏𝑦</m:t>
                    </m:r>
                    <m:r>
                      <a:rPr lang="en-US" sz="2400" b="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d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𝑐</m:t>
                    </m:r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os</m:t>
                    </m:r>
                    <m:r>
                      <m:rPr>
                        <m:sty m:val="p"/>
                      </m:rPr>
                      <a:rPr lang="el-GR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β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en-US" sz="2400" b="0" i="0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</m:oMath>
                </a14:m>
                <a:r>
                  <a:rPr lang="en-US" sz="2400" dirty="0">
                    <a:solidFill>
                      <a:srgbClr val="000000"/>
                    </a:solidFill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𝑝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d>
                    <m:r>
                      <m:rPr>
                        <m:sty m:val="p"/>
                      </m:rPr>
                      <a:rPr lang="en-US" sz="2400" b="0" i="0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sin</m:t>
                    </m:r>
                    <m:r>
                      <m:rPr>
                        <m:sty m:val="p"/>
                      </m:rPr>
                      <a:rPr lang="el-GR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β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endParaRPr lang="en-US" sz="2400" b="0" dirty="0" smtClean="0">
                  <a:solidFill>
                    <a:srgbClr val="000000"/>
                  </a:solidFill>
                  <a:ea typeface="Cambria Math"/>
                  <a:cs typeface="Times New Roman" pitchFamily="18" charset="0"/>
                </a:endParaRPr>
              </a:p>
              <a:p>
                <a:pPr lvl="0" algn="ctr">
                  <a:lnSpc>
                    <a:spcPct val="150000"/>
                  </a:lnSpc>
                </a:pP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a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và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b là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2400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263525" indent="-263525" algn="just">
                  <a:lnSpc>
                    <a:spcPct val="200000"/>
                  </a:lnSpc>
                  <a:buFont typeface="Wingdings" panose="05000000000000000000" pitchFamily="2" charset="2"/>
                  <a:buChar char="ü"/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371600"/>
                <a:ext cx="8305800" cy="4953000"/>
              </a:xfrm>
              <a:prstGeom prst="rect">
                <a:avLst/>
              </a:prstGeom>
              <a:blipFill rotWithShape="1">
                <a:blip r:embed="rId3"/>
                <a:stretch>
                  <a:fillRect l="-1101" r="-102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" y="1295400"/>
            <a:ext cx="8305800" cy="518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itchFamily="2" charset="2"/>
              <a:buChar char="Ø"/>
            </a:pPr>
            <a:endParaRPr lang="fr-FR" sz="36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457200" lvl="0" indent="-457200" algn="just">
              <a:buFont typeface="Wingdings" pitchFamily="2" charset="2"/>
              <a:buChar char="Ø"/>
            </a:pPr>
            <a:r>
              <a:rPr lang="fr-FR" sz="36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Cách</a:t>
            </a:r>
            <a:r>
              <a:rPr lang="fr-FR" sz="36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36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giải</a:t>
            </a:r>
            <a:r>
              <a:rPr lang="fr-FR" sz="36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</a:p>
          <a:p>
            <a:pPr lvl="0" algn="just"/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ptvp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cấp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hai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với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hệ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số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không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fr-FR" sz="2800" b="1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đổi</a:t>
            </a:r>
            <a:r>
              <a:rPr lang="fr-FR" sz="2800" b="1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)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Cho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(3) 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y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’’+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a</a:t>
            </a:r>
            <a:r>
              <a:rPr lang="fr-FR" sz="20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y’+by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= f(x)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trong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ñoù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a,b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laø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nhöõng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haèng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soá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. ÔÛ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treân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ta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ñaõ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ñöôïc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toång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quaùt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thuaàn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nhaát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öùng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 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(1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 .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Vaäy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chæ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vieät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aùp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duïng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phaùp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bieán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thieân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haèng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soá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ñeå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toång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quaùt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khoâng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tuaàn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nhaát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(3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).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Nhöng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ñoái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vôùi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moät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soá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daïng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ñaëc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bieät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veá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phaûi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f(x)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coù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theå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tìm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ñöôïc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moât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rieâng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(3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maø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khoâng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caàn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moät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pheùp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tích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phaân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naøo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.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Chæ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caàn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coäng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rieâng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aáy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vaøo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toång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quaùt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phöông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trình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thuaàn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nhaát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töông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öùng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(1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 ta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seõ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ñöôïc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nghieäm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toång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quaùt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err="1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cuûa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 </a:t>
            </a:r>
            <a:r>
              <a:rPr lang="fr-FR" sz="2000" dirty="0" smtClean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(3</a:t>
            </a:r>
            <a:r>
              <a:rPr lang="fr-FR" sz="2000" dirty="0">
                <a:solidFill>
                  <a:schemeClr val="tx1"/>
                </a:solidFill>
                <a:latin typeface="VNI-Times"/>
                <a:ea typeface="Times New Roman"/>
                <a:cs typeface="Times New Roman"/>
              </a:rPr>
              <a:t>) </a:t>
            </a:r>
            <a:endParaRPr lang="en-US" sz="2000" dirty="0">
              <a:solidFill>
                <a:schemeClr val="tx1"/>
              </a:solidFill>
              <a:latin typeface="VNI-Times"/>
              <a:ea typeface="Times New Roman"/>
              <a:cs typeface="Times New Roman"/>
            </a:endParaRPr>
          </a:p>
          <a:p>
            <a:pPr algn="just">
              <a:lnSpc>
                <a:spcPct val="200000"/>
              </a:lnSpc>
            </a:pPr>
            <a:endParaRPr lang="fr-FR" sz="3200" b="1" dirty="0" smtClean="0">
              <a:solidFill>
                <a:srgbClr val="00000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295400"/>
                <a:ext cx="8305800" cy="51816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lnSpc>
                    <a:spcPct val="200000"/>
                  </a:lnSpc>
                  <a:buFont typeface="Wingdings" pitchFamily="2" charset="2"/>
                  <a:buChar char="Ø"/>
                </a:pP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lnSpc>
                    <a:spcPct val="200000"/>
                  </a:lnSpc>
                  <a:buFont typeface="Wingdings" pitchFamily="2" charset="2"/>
                  <a:buChar char="Ø"/>
                </a:pP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Trường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hợp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1: </a:t>
                </a:r>
              </a:p>
              <a:p>
                <a:pPr lvl="0" algn="r">
                  <a:lnSpc>
                    <a:spcPct val="15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fr-FR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𝑎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𝑏𝑦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</m:d>
                    <m:r>
                      <a:rPr lang="en-US" sz="240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;</m:t>
                    </m:r>
                  </m:oMath>
                </a14:m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a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và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b là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hằng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just">
                  <a:lnSpc>
                    <a:spcPct val="150000"/>
                  </a:lnSpc>
                </a:pPr>
                <a:r>
                  <a:rPr lang="fr-FR" sz="2400" b="1" u="sng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Bước</a:t>
                </a:r>
                <a:r>
                  <a:rPr lang="fr-FR" sz="2400" b="1" u="sng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1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ứng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lvl="0"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′</m:t>
                          </m:r>
                        </m:sup>
                      </m:sSup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𝑏𝑦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=0</m:t>
                      </m:r>
                    </m:oMath>
                  </m:oMathPara>
                </a14:m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/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đặc</a:t>
                </a:r>
                <a:r>
                  <a:rPr lang="fr-FR" sz="2400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trưng</a:t>
                </a:r>
                <a:endParaRPr lang="fr-FR" sz="2400" dirty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𝑘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𝑎𝑘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𝑏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=0⟹</m:t>
                      </m:r>
                      <m:sSub>
                        <m:sSubPr>
                          <m:ctrlPr>
                            <a:rPr lang="fr-FR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/>
                          <a:cs typeface="Times New Roman" pitchFamily="18" charset="0"/>
                        </a:rPr>
                        <m:t>;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/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tổng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quát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ứng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: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fr-FR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𝑌</m:t>
                        </m:r>
                      </m:e>
                    </m:acc>
                  </m:oMath>
                </a14:m>
                <a:endParaRPr lang="fr-FR" sz="24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just">
                  <a:lnSpc>
                    <a:spcPct val="150000"/>
                  </a:lnSpc>
                </a:pPr>
                <a:r>
                  <a:rPr lang="fr-FR" sz="2400" b="1" u="sng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Bước</a:t>
                </a:r>
                <a:r>
                  <a:rPr lang="fr-FR" sz="2400" b="1" u="sng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2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Tìm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Y</a:t>
                </a:r>
              </a:p>
              <a:p>
                <a:pPr lvl="0" algn="just">
                  <a:lnSpc>
                    <a:spcPct val="150000"/>
                  </a:lnSpc>
                </a:pPr>
                <a:r>
                  <a:rPr lang="fr-FR" sz="2400" b="1" u="sng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Bước</a:t>
                </a:r>
                <a:r>
                  <a:rPr lang="fr-FR" sz="2400" b="1" u="sng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3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tổng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quát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cần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tìm</a:t>
                </a:r>
                <a:r>
                  <a:rPr lang="fr-FR" sz="24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y = NTQ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thuần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nhất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+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0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endParaRPr lang="fr-FR" sz="20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ctr">
                  <a:lnSpc>
                    <a:spcPct val="150000"/>
                  </a:lnSpc>
                </a:pPr>
                <a:r>
                  <a:rPr lang="fr-FR" sz="20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Hay y =</a:t>
                </a:r>
                <a:r>
                  <a:rPr lang="en-US" sz="2400" dirty="0">
                    <a:solidFill>
                      <a:srgbClr val="000000"/>
                    </a:solidFill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𝑌</m:t>
                        </m:r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e>
                    </m:acc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/>
                        <a:cs typeface="Times New Roman" pitchFamily="18" charset="0"/>
                      </a:rPr>
                      <m:t>𝑌</m:t>
                    </m:r>
                  </m:oMath>
                </a14:m>
                <a:endParaRPr lang="fr-FR" sz="2000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263525" indent="-263525" algn="just">
                  <a:lnSpc>
                    <a:spcPct val="200000"/>
                  </a:lnSpc>
                  <a:buFont typeface="Wingdings" panose="05000000000000000000" pitchFamily="2" charset="2"/>
                  <a:buChar char="ü"/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295400"/>
                <a:ext cx="8305800" cy="5181600"/>
              </a:xfrm>
              <a:prstGeom prst="rect">
                <a:avLst/>
              </a:prstGeom>
              <a:blipFill rotWithShape="1">
                <a:blip r:embed="rId3"/>
                <a:stretch>
                  <a:fillRect l="-1101" t="-3059" r="-1027" b="-29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57200" y="1295400"/>
                <a:ext cx="8305800" cy="4953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buFont typeface="Wingdings" pitchFamily="2" charset="2"/>
                  <a:buChar char="Ø"/>
                </a:pP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Cách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tìm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ngiệm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Y</a:t>
                </a:r>
                <a:r>
                  <a:rPr lang="fr-FR" sz="2400" b="1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</a:t>
                </a:r>
              </a:p>
              <a:p>
                <a:pPr algn="just"/>
                <a:endParaRPr lang="fr-FR" sz="24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indent="-342900" algn="just">
                  <a:buFont typeface="Wingdings" pitchFamily="2" charset="2"/>
                  <a:buChar char="v"/>
                </a:pP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Nếu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2400" b="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𝛼</m:t>
                    </m:r>
                  </m:oMath>
                </a14:m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thuộc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đặc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trưng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thì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dạng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𝑌</m:t>
                    </m:r>
                    <m:r>
                      <a:rPr lang="en-US" sz="2400" b="0" i="1" smtClean="0">
                        <a:solidFill>
                          <a:schemeClr val="tx1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𝛼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</a:p>
              <a:p>
                <a:pPr algn="just"/>
                <a:endParaRPr lang="fr-FR" sz="2400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 algn="just">
                  <a:buFont typeface="Wingdings" pitchFamily="2" charset="2"/>
                  <a:buChar char="v"/>
                </a:pP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Nếu </a:t>
                </a:r>
                <a14:m>
                  <m:oMath xmlns:m="http://schemas.openxmlformats.org/officeDocument/2006/math">
                    <m:r>
                      <a:rPr lang="fr-FR" sz="24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𝛼</m:t>
                    </m:r>
                  </m:oMath>
                </a14:m>
                <a:r>
                  <a:rPr lang="fr-FR" sz="2400" dirty="0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thuộc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1 </a:t>
                </a:r>
                <a:r>
                  <a:rPr lang="fr-FR" sz="2400" dirty="0" err="1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đặc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thì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dạng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𝑌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𝛼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endParaRPr lang="fr-FR" sz="2400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lvl="0" algn="just"/>
                <a:endParaRPr lang="fr-FR" sz="2400" dirty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 algn="just">
                  <a:buFont typeface="Wingdings" pitchFamily="2" charset="2"/>
                  <a:buChar char="v"/>
                </a:pP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Nếu </a:t>
                </a:r>
                <a14:m>
                  <m:oMath xmlns:m="http://schemas.openxmlformats.org/officeDocument/2006/math">
                    <m:r>
                      <a:rPr lang="fr-FR" sz="24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itchFamily="18" charset="0"/>
                      </a:rPr>
                      <m:t>𝛼</m:t>
                    </m:r>
                  </m:oMath>
                </a14:m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thuộc</a:t>
                </a:r>
                <a:r>
                  <a:rPr lang="fr-FR" sz="2400" dirty="0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2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của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phương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trình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đặc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trưng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thì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nghiệm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riêng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dạng</a:t>
                </a:r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𝑌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400" b="0" i="1" smtClean="0">
                                <a:solidFill>
                                  <a:prstClr val="black"/>
                                </a:solidFill>
                                <a:latin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𝛼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𝑥</m:t>
                        </m:r>
                      </m:sup>
                    </m:sSup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fr-FR" sz="2400" dirty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</a:p>
              <a:p>
                <a:pPr algn="just"/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là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đa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thức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cùng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bậc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với</a:t>
                </a:r>
                <a:r>
                  <a:rPr lang="fr-FR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</m:e>
                    </m:d>
                  </m:oMath>
                </a14:m>
                <a:endParaRPr lang="fr-FR" sz="2400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indent="-342900" algn="just">
                  <a:buFont typeface="Wingdings" pitchFamily="2" charset="2"/>
                  <a:buChar char="v"/>
                </a:pPr>
                <a:endParaRPr lang="fr-FR" sz="24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endParaRPr lang="fr-FR" sz="32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1295400"/>
                <a:ext cx="8305800" cy="4953000"/>
              </a:xfrm>
              <a:prstGeom prst="rect">
                <a:avLst/>
              </a:prstGeom>
              <a:blipFill rotWithShape="1">
                <a:blip r:embed="rId3"/>
                <a:stretch>
                  <a:fillRect l="-1101" t="-2463" r="-102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0050174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04800" y="1219200"/>
                <a:ext cx="8305800" cy="5029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Ví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dụ</a:t>
                </a:r>
                <a:r>
                  <a:rPr lang="fr-FR" sz="24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4</a:t>
                </a:r>
                <a:r>
                  <a:rPr lang="fr-FR" sz="2400" b="1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Giải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phương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trình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: </a:t>
                </a:r>
                <a:endParaRPr lang="en-US" sz="2400" dirty="0" smtClean="0">
                  <a:solidFill>
                    <a:schemeClr val="tx1"/>
                  </a:solidFill>
                  <a:latin typeface="Times New Roman"/>
                  <a:ea typeface="Calibri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′′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−3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+2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𝑦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−2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𝑥</m:t>
                      </m:r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+2</m:t>
                      </m:r>
                    </m:oMath>
                  </m:oMathPara>
                </a14:m>
                <a:endParaRPr lang="en-US" sz="2400" dirty="0" smtClean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/>
                </a:endParaRPr>
              </a:p>
              <a:p>
                <a:pPr algn="just"/>
                <a:r>
                  <a:rPr lang="fr-FR" sz="24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endParaRPr lang="fr-FR" sz="24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r>
                  <a:rPr lang="en-US" sz="2400" b="1" dirty="0" err="1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Bước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 1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:</a:t>
                </a:r>
              </a:p>
              <a:p>
                <a:pPr algn="just">
                  <a:lnSpc>
                    <a:spcPct val="200000"/>
                  </a:lnSpc>
                </a:pPr>
                <a:r>
                  <a:rPr lang="en-US" sz="2400" dirty="0" err="1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Giải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phương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trình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thuần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nhất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tương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ứng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𝑦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′′</m:t>
                        </m:r>
                      </m:sup>
                    </m:sSup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−3</m:t>
                    </m:r>
                    <m:sSup>
                      <m:sSup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𝑦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+2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𝑦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=0</m:t>
                    </m:r>
                  </m:oMath>
                </a14:m>
                <a:endParaRPr lang="fr-FR" sz="24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>
                  <a:lnSpc>
                    <a:spcPct val="200000"/>
                  </a:lnSpc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Phương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trình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đặc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trưng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𝑘</m:t>
                        </m:r>
                      </m:e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−3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𝑘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+2=0⟹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=1 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𝑣</m:t>
                    </m:r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à </m:t>
                    </m:r>
                    <m:sSub>
                      <m:sSubPr>
                        <m:ctrlP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=2</m:t>
                    </m:r>
                  </m:oMath>
                </a14:m>
                <a:endParaRPr lang="fr-FR" sz="24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quát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phương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trình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thuần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nhất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/>
                    <a:ea typeface="Calibri"/>
                    <a:cs typeface="Times New Roman"/>
                  </a:rPr>
                  <a:t>:</a:t>
                </a:r>
                <a:endParaRPr lang="en-US" sz="2000" dirty="0">
                  <a:solidFill>
                    <a:schemeClr val="tx1"/>
                  </a:solidFill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𝑌</m:t>
                          </m:r>
                        </m:e>
                      </m:acc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4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fr-FR" sz="24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219200"/>
                <a:ext cx="8305800" cy="5029200"/>
              </a:xfrm>
              <a:prstGeom prst="rect">
                <a:avLst/>
              </a:prstGeom>
              <a:blipFill rotWithShape="1">
                <a:blip r:embed="rId3"/>
                <a:stretch>
                  <a:fillRect l="-11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920420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04800" y="1219200"/>
                <a:ext cx="8305800" cy="51816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50000"/>
                  </a:lnSpc>
                </a:pPr>
                <a:endParaRPr lang="en-US" sz="2800" b="1" dirty="0" smtClean="0">
                  <a:solidFill>
                    <a:prstClr val="black"/>
                  </a:solidFill>
                  <a:latin typeface="Times New Roman"/>
                  <a:ea typeface="Calibri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800" b="1" dirty="0" err="1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Bước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800" b="1" dirty="0">
                    <a:solidFill>
                      <a:prstClr val="black"/>
                    </a:solidFill>
                    <a:latin typeface="Times New Roman"/>
                    <a:ea typeface="Calibri"/>
                  </a:rPr>
                  <a:t>2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: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Tìm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nghiệm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riêng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/>
                    <a:ea typeface="Calibri"/>
                  </a:rPr>
                  <a:t> Y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n-US" sz="2800" dirty="0" smtClean="0">
                    <a:solidFill>
                      <a:schemeClr val="tx1"/>
                    </a:solidFill>
                    <a:latin typeface="Times New Roman"/>
                    <a:ea typeface="Calibri"/>
                  </a:rPr>
                  <a:t>Ta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/>
                    <a:ea typeface="Calibri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latin typeface="Times New Roman"/>
                    <a:ea typeface="Calibri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</m:d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=2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−2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+2</m:t>
                    </m:r>
                  </m:oMath>
                </a14:m>
                <a:endParaRPr lang="en-US" sz="2800" i="1" dirty="0" smtClean="0">
                  <a:solidFill>
                    <a:schemeClr val="tx1"/>
                  </a:solidFill>
                  <a:effectLst/>
                  <a:latin typeface="Cambria Math"/>
                  <a:ea typeface="Calibri"/>
                  <a:cs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⟹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=0;</m:t>
                    </m:r>
                    <m:sSub>
                      <m:sSub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  <m:t>𝑛</m:t>
                        </m:r>
                      </m:sub>
                    </m:sSub>
                    <m:r>
                      <a:rPr lang="en-US" sz="2800" i="1" smtClean="0">
                        <a:solidFill>
                          <a:schemeClr val="tx1"/>
                        </a:solidFill>
                        <a:effectLst/>
                        <a:latin typeface="Cambria Math"/>
                        <a:cs typeface="Times New Roman"/>
                      </a:rPr>
                      <m:t> </m:t>
                    </m:r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cs typeface="Times New Roman"/>
                          </a:rPr>
                        </m:ctrlPr>
                      </m:d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</m:d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=2</m:t>
                    </m:r>
                    <m:sSup>
                      <m:sSup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−2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+2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. </a:t>
                </a:r>
                <a:endParaRPr lang="en-US" sz="2800" dirty="0" smtClean="0">
                  <a:solidFill>
                    <a:schemeClr val="tx1"/>
                  </a:solidFill>
                  <a:effectLst/>
                  <a:latin typeface="Times New Roman"/>
                  <a:ea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Do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=0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không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thuộc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nghiệm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của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phương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trình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đặc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trưng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nên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nghiệm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riêng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/>
                    <a:ea typeface="Times New Roman"/>
                  </a:rPr>
                  <a:t>dạng</a:t>
                </a:r>
                <a:endParaRPr lang="en-US" sz="2800" dirty="0" smtClean="0">
                  <a:solidFill>
                    <a:schemeClr val="tx1"/>
                  </a:solidFill>
                  <a:effectLst/>
                  <a:latin typeface="Times New Roman"/>
                  <a:ea typeface="Times New Roman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𝑌</m:t>
                      </m:r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𝐵𝑥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𝐶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latin typeface="Times New Roman"/>
                  <a:ea typeface="Calibri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𝑌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𝐴𝑥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𝐵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latin typeface="Times New Roman"/>
                  <a:ea typeface="Calibri"/>
                </a:endParaRPr>
              </a:p>
              <a:p>
                <a:pPr algn="just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>
                              <a:solidFill>
                                <a:schemeClr val="tx1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𝑌</m:t>
                          </m:r>
                        </m:e>
                        <m:sup>
                          <m:r>
                            <a:rPr lang="en-US" sz="2800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′′</m:t>
                          </m:r>
                        </m:sup>
                      </m:sSup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</m:t>
                      </m:r>
                      <m:r>
                        <a:rPr lang="en-US" sz="2800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latin typeface="Times New Roman"/>
                  <a:ea typeface="Calibri"/>
                </a:endParaRPr>
              </a:p>
              <a:p>
                <a:pPr algn="just">
                  <a:lnSpc>
                    <a:spcPct val="15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219200"/>
                <a:ext cx="8305800" cy="5181600"/>
              </a:xfrm>
              <a:prstGeom prst="rect">
                <a:avLst/>
              </a:prstGeom>
              <a:blipFill rotWithShape="1">
                <a:blip r:embed="rId3"/>
                <a:stretch>
                  <a:fillRect l="-1467" r="-139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45737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800" y="1219200"/>
            <a:ext cx="8305800" cy="502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2400" b="1" dirty="0" smtClean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48343" y="1524000"/>
                <a:ext cx="8382000" cy="51156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Calibri"/>
                    <a:cs typeface="Times New Roman"/>
                  </a:rPr>
                  <a:t>Thay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𝑌</m:t>
                    </m:r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; </m:t>
                    </m:r>
                    <m:sSup>
                      <m:sSup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𝑌</m:t>
                        </m:r>
                      </m:e>
                      <m:sup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800" i="1">
                        <a:solidFill>
                          <a:prstClr val="black"/>
                        </a:solidFill>
                        <a:latin typeface="Cambria Math"/>
                        <a:ea typeface="Calibri"/>
                        <a:cs typeface="Times New Roman"/>
                      </a:rPr>
                      <m:t>;</m:t>
                    </m:r>
                    <m:sSup>
                      <m:sSupPr>
                        <m:ctrlP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𝑌</m:t>
                        </m:r>
                      </m:e>
                      <m:sup>
                        <m:r>
                          <a:rPr lang="en-US" sz="2800" i="1">
                            <a:solidFill>
                              <a:prstClr val="black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′′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(*) ta </a:t>
                </a:r>
                <a:r>
                  <a:rPr lang="en-US" sz="28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được</a:t>
                </a:r>
                <a:r>
                  <a:rPr lang="en-US" sz="28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800" dirty="0">
                  <a:solidFill>
                    <a:prstClr val="black"/>
                  </a:solidFill>
                  <a:latin typeface="Times New Roman"/>
                  <a:ea typeface="Calibri"/>
                  <a:cs typeface="Times New Roman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2</m:t>
                      </m:r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𝐴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d>
                        <m:dPr>
                          <m:ctrlP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−6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𝐴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+2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𝐵</m:t>
                          </m:r>
                        </m:e>
                      </m:d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𝑥</m:t>
                      </m:r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d>
                        <m:dPr>
                          <m:ctrlP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𝐴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−3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𝐵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+2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</m:e>
                      </m:d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solidFill>
                                <a:prstClr val="black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−2</m:t>
                      </m:r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𝑥</m:t>
                      </m:r>
                      <m:r>
                        <a:rPr lang="en-US" sz="2800" i="1">
                          <a:solidFill>
                            <a:prstClr val="black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+2</m:t>
                      </m:r>
                    </m:oMath>
                  </m:oMathPara>
                </a14:m>
                <a:endParaRPr lang="en-US" sz="2800" dirty="0">
                  <a:solidFill>
                    <a:prstClr val="black"/>
                  </a:solidFill>
                  <a:latin typeface="Times New Roman"/>
                  <a:ea typeface="Calibri"/>
                </a:endParaRPr>
              </a:p>
              <a:p>
                <a:pPr>
                  <a:spcAft>
                    <a:spcPts val="0"/>
                  </a:spcAft>
                </a:pPr>
                <a:endParaRPr lang="en-US" sz="2800" i="1" dirty="0">
                  <a:latin typeface="Cambria Math"/>
                  <a:ea typeface="Calibri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/>
                          <a:ea typeface="Calibri"/>
                          <a:cs typeface="Times New Roman"/>
                        </a:rPr>
                        <m:t>⟺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800" i="1">
                                  <a:effectLst/>
                                  <a:latin typeface="Cambria Math"/>
                                  <a:cs typeface="Times New Roman"/>
                                </a:rPr>
                              </m:ctrlPr>
                            </m:eqArrPr>
                            <m:e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=2</m:t>
                              </m:r>
                            </m:e>
                            <m:e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−6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+2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=−2</m:t>
                              </m:r>
                            </m:e>
                            <m:e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−3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+2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𝐶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=2</m:t>
                              </m:r>
                            </m:e>
                          </m:eqArr>
                        </m:e>
                      </m:d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⟺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800" i="1">
                                  <a:effectLst/>
                                  <a:latin typeface="Cambria Math"/>
                                  <a:cs typeface="Times New Roman"/>
                                </a:rPr>
                              </m:ctrlPr>
                            </m:eqArrPr>
                            <m:e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=1</m:t>
                              </m:r>
                            </m:e>
                            <m:e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=2</m:t>
                              </m:r>
                            </m:e>
                            <m:e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𝐶</m:t>
                              </m:r>
                              <m:r>
                                <a:rPr lang="en-US" sz="28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=3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800" dirty="0" smtClean="0">
                  <a:latin typeface="Times New Roman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endParaRPr lang="en-US" sz="2800" dirty="0" smtClean="0">
                  <a:latin typeface="Times New Roman"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2800" dirty="0" err="1" smtClean="0"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800" dirty="0" smtClean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riêng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800" dirty="0"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𝑌</m:t>
                      </m:r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+2</m:t>
                      </m:r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𝑥</m:t>
                      </m:r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+3</m:t>
                      </m:r>
                    </m:oMath>
                  </m:oMathPara>
                </a14:m>
                <a:endParaRPr lang="en-US" sz="2800" dirty="0" smtClean="0">
                  <a:effectLst/>
                  <a:ea typeface="Times New Roman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Vậy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nghiệm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quát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>
                    <a:latin typeface="Times New Roman"/>
                    <a:ea typeface="Calibri"/>
                    <a:cs typeface="Times New Roman"/>
                  </a:rPr>
                  <a:t>phương</a:t>
                </a:r>
                <a:r>
                  <a:rPr lang="en-US" sz="2800" dirty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 smtClean="0">
                    <a:latin typeface="Times New Roman"/>
                    <a:ea typeface="Calibri"/>
                    <a:cs typeface="Times New Roman"/>
                  </a:rPr>
                  <a:t>trình</a:t>
                </a:r>
                <a:r>
                  <a:rPr lang="en-US" sz="2800" dirty="0" smtClean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 smtClean="0">
                    <a:latin typeface="Times New Roman"/>
                    <a:ea typeface="Calibri"/>
                    <a:cs typeface="Times New Roman"/>
                  </a:rPr>
                  <a:t>cần</a:t>
                </a:r>
                <a:r>
                  <a:rPr lang="en-US" sz="2800" dirty="0" smtClean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 smtClean="0">
                    <a:latin typeface="Times New Roman"/>
                    <a:ea typeface="Calibri"/>
                    <a:cs typeface="Times New Roman"/>
                  </a:rPr>
                  <a:t>tìm</a:t>
                </a:r>
                <a:r>
                  <a:rPr lang="en-US" sz="2800" dirty="0" smtClean="0"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800" dirty="0" err="1" smtClean="0">
                    <a:latin typeface="Times New Roman"/>
                    <a:ea typeface="Calibri"/>
                    <a:cs typeface="Times New Roman"/>
                  </a:rPr>
                  <a:t>là</a:t>
                </a:r>
                <a:r>
                  <a:rPr lang="en-US" sz="2800" dirty="0" smtClean="0">
                    <a:latin typeface="Times New Roman"/>
                    <a:ea typeface="Calibri"/>
                    <a:cs typeface="Times New Roman"/>
                  </a:rPr>
                  <a:t>: </a:t>
                </a:r>
                <a:endParaRPr lang="en-US" sz="2800" dirty="0">
                  <a:effectLst/>
                  <a:latin typeface="Times New Roman"/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𝑦</m:t>
                      </m:r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800" i="1"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4</m:t>
                          </m:r>
                          <m:r>
                            <a:rPr lang="en-US" sz="28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p>
                        <m:sSupPr>
                          <m:ctrlPr>
                            <a:rPr lang="en-US" sz="28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8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+2</m:t>
                      </m:r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𝑥</m:t>
                      </m:r>
                      <m:r>
                        <a:rPr lang="en-US" sz="28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+3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43" y="1524000"/>
                <a:ext cx="8382000" cy="5115631"/>
              </a:xfrm>
              <a:prstGeom prst="rect">
                <a:avLst/>
              </a:prstGeom>
              <a:blipFill rotWithShape="1">
                <a:blip r:embed="rId3"/>
                <a:stretch>
                  <a:fillRect l="-1455" t="-11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45737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19100" y="1240971"/>
                <a:ext cx="8305800" cy="50292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fr-FR" sz="24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Ví </a:t>
                </a:r>
                <a:r>
                  <a:rPr lang="fr-FR" sz="24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dụ</a:t>
                </a:r>
                <a:r>
                  <a:rPr lang="fr-FR" sz="2400" b="1" dirty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5</a:t>
                </a:r>
                <a:r>
                  <a:rPr lang="fr-FR" sz="2400" b="1" dirty="0" smtClean="0">
                    <a:solidFill>
                      <a:prstClr val="black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Giải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 </a:t>
                </a:r>
                <a:r>
                  <a:rPr lang="en-US" sz="24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b="1" dirty="0" err="1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/>
                    <a:ea typeface="Times New Roman"/>
                    <a:cs typeface="Times New Roman"/>
                  </a:rPr>
                  <a:t>: </a:t>
                </a:r>
                <a:endParaRPr lang="en-US" sz="2400" b="1" dirty="0" smtClean="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𝒚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′′</m:t>
                          </m:r>
                        </m:sup>
                      </m:sSup>
                      <m:r>
                        <a:rPr lang="en-US" sz="2400" b="1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𝟓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𝒚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2400" b="1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𝟔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𝒚</m:t>
                      </m:r>
                      <m:r>
                        <a:rPr lang="en-US" sz="2400" b="1" i="1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𝟐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𝟏</m:t>
                          </m:r>
                        </m:e>
                      </m:d>
                      <m:sSup>
                        <m:sSup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𝒆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𝟑</m:t>
                          </m:r>
                          <m:r>
                            <a:rPr lang="en-US" sz="2400" b="1" i="1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𝒙</m:t>
                          </m:r>
                        </m:sup>
                      </m:sSup>
                    </m:oMath>
                  </m:oMathPara>
                </a14:m>
                <a:endParaRPr lang="en-US" sz="2400" dirty="0">
                  <a:solidFill>
                    <a:schemeClr val="tx1"/>
                  </a:solidFill>
                  <a:ea typeface="Calibri"/>
                  <a:cs typeface="Times New Roman"/>
                </a:endParaRPr>
              </a:p>
              <a:p>
                <a:pPr algn="just"/>
                <a:r>
                  <a:rPr lang="fr-FR" sz="2400" b="1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Giải</a:t>
                </a:r>
                <a:endParaRPr lang="fr-FR" sz="24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buFont typeface="Symbol"/>
                  <a:buChar char=""/>
                </a:pPr>
                <a:r>
                  <a:rPr lang="en-US" sz="2400" dirty="0" err="1" smtClean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 smtClean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thuần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nhất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tương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ứng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𝒚</m:t>
                        </m:r>
                      </m:e>
                      <m:sup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′′</m:t>
                        </m:r>
                      </m:sup>
                    </m:sSup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𝟓</m:t>
                    </m:r>
                    <m:sSup>
                      <m:sSupPr>
                        <m:ctrlPr>
                          <a:rPr lang="en-US" sz="2400" b="1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𝒚</m:t>
                        </m:r>
                      </m:e>
                      <m:sup>
                        <m:r>
                          <a:rPr lang="en-US" sz="2400" b="1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𝟔</m:t>
                    </m:r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𝒚</m:t>
                    </m:r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2400" b="1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𝟎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ea typeface="Times New Roman"/>
                  <a:cs typeface="Times New Roman"/>
                </a:endParaRPr>
              </a:p>
              <a:p>
                <a:pPr marL="457200" lvl="0">
                  <a:lnSpc>
                    <a:spcPct val="150000"/>
                  </a:lnSpc>
                </a:pP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đặc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trưng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𝑘</m:t>
                        </m:r>
                      </m:e>
                      <m:sup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−5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𝑘</m:t>
                    </m:r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+6=0⟹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=2; 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𝑘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/>
                        <a:ea typeface="Times New Roman"/>
                        <a:cs typeface="Times New Roman"/>
                      </a:rPr>
                      <m:t>=3</m:t>
                    </m:r>
                  </m:oMath>
                </a14:m>
                <a:endParaRPr lang="en-US" sz="2400" dirty="0">
                  <a:solidFill>
                    <a:prstClr val="black"/>
                  </a:solidFill>
                  <a:ea typeface="Calibri"/>
                  <a:cs typeface="Times New Roman"/>
                </a:endParaRPr>
              </a:p>
              <a:p>
                <a:pPr marL="457200" lvl="0">
                  <a:lnSpc>
                    <a:spcPct val="150000"/>
                  </a:lnSpc>
                </a:pP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quát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thuần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nhất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400" dirty="0">
                    <a:solidFill>
                      <a:prstClr val="black"/>
                    </a:solidFill>
                    <a:latin typeface="Times New Roman"/>
                    <a:ea typeface="Times New Roman"/>
                    <a:cs typeface="Times New Roman"/>
                  </a:rPr>
                  <a:t>: </a:t>
                </a:r>
                <a:endParaRPr lang="en-US" sz="2400" dirty="0">
                  <a:solidFill>
                    <a:prstClr val="black"/>
                  </a:solidFill>
                  <a:ea typeface="Calibri"/>
                  <a:cs typeface="Times New Roman"/>
                </a:endParaRPr>
              </a:p>
              <a:p>
                <a:pPr marL="457200" lvl="0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acc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𝑌</m:t>
                          </m:r>
                        </m:e>
                      </m:acc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fr-FR" sz="24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" y="1240971"/>
                <a:ext cx="8305800" cy="5029200"/>
              </a:xfrm>
              <a:prstGeom prst="rect">
                <a:avLst/>
              </a:prstGeom>
              <a:blipFill rotWithShape="1">
                <a:blip r:embed="rId3"/>
                <a:stretch>
                  <a:fillRect l="-117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45737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839200" cy="5334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CHƯƠNG 2: PHƯƠNG TRÌNH VI PHÂN 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00" y="609600"/>
            <a:ext cx="8839200" cy="609600"/>
          </a:xfrm>
          <a:prstGeom prst="rect">
            <a:avLst/>
          </a:prstGeom>
          <a:noFill/>
          <a:ln cmpd="thinThick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 TRÌNH  TUYẾN TÍNH CÓ HỆ SỐ KHÔNG ĐỔI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4800" y="1219200"/>
            <a:ext cx="8305800" cy="502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2400" b="1" dirty="0" smtClean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95943" y="1219200"/>
                <a:ext cx="8305800" cy="62772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>
                  <a:spcAft>
                    <a:spcPts val="0"/>
                  </a:spcAft>
                  <a:buFont typeface="Symbol"/>
                  <a:buChar char=""/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Tìm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riêng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endParaRPr lang="en-US" sz="2400" dirty="0">
                  <a:ea typeface="Times New Roman"/>
                  <a:cs typeface="Times New Roman"/>
                </a:endParaRPr>
              </a:p>
              <a:p>
                <a:pPr marL="457200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Ta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có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𝑓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−1</m:t>
                        </m:r>
                      </m:e>
                    </m:d>
                    <m:sSup>
                      <m:sSup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=3;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𝑝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</m:d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−1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Do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thuộc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một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đặc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trưng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nên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riêng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có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dạng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𝑌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𝑥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</m:t>
                          </m:r>
                          <m:sSup>
                            <m:sSup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𝐵𝑥</m:t>
                          </m:r>
                        </m:e>
                      </m: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𝑌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</m:t>
                          </m:r>
                          <m:sSup>
                            <m:sSup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+3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</m:e>
                          </m: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𝐵</m:t>
                          </m:r>
                        </m:e>
                      </m: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𝑌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′′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begChr m:val="["/>
                          <m:endChr m:val="]"/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9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𝐴</m:t>
                          </m:r>
                          <m:sSup>
                            <m:sSup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d>
                            <m:d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12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+9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𝐵</m:t>
                              </m:r>
                            </m:e>
                          </m:d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en-US" sz="2400" dirty="0" smtClean="0"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Thay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𝑌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 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 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′′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vào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ban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đầu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ta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được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𝐴𝑥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𝐴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𝐴𝑥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𝐴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+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−1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⟺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eqArr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2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=2</m:t>
                              </m:r>
                            </m:e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2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+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=−1</m:t>
                              </m:r>
                            </m:e>
                          </m:eqArr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⟺</m:t>
                      </m:r>
                      <m:d>
                        <m:dPr>
                          <m:begChr m:val="{"/>
                          <m:endChr m:val=""/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eqArr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𝐴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=1</m:t>
                              </m:r>
                            </m:e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𝐵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=−3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Vậy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riêng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: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𝑌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𝑒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sup>
                    </m:sSup>
                    <m:d>
                      <m:d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−3</m:t>
                        </m:r>
                      </m:e>
                    </m:d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Kết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luận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nghiệm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tổng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quát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phương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trình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cần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tìm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là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𝑦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+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𝑥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𝑒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3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</m:sup>
                      </m:sSup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𝑥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−3</m:t>
                          </m:r>
                        </m:e>
                      </m: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1000"/>
                  </a:spcAft>
                </a:pPr>
                <a:endParaRPr lang="en-US" sz="1400" dirty="0"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943" y="1219200"/>
                <a:ext cx="8305800" cy="6277231"/>
              </a:xfrm>
              <a:prstGeom prst="rect">
                <a:avLst/>
              </a:prstGeom>
              <a:blipFill rotWithShape="1">
                <a:blip r:embed="rId3"/>
                <a:stretch>
                  <a:fillRect l="-1101" t="-10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45737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2531</Words>
  <Application>Microsoft Office PowerPoint</Application>
  <PresentationFormat>On-screen Show (4:3)</PresentationFormat>
  <Paragraphs>231</Paragraphs>
  <Slides>23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Solstice</vt:lpstr>
      <vt:lpstr>Office Theme</vt:lpstr>
      <vt:lpstr>HỌC PHẦN  TOÁN CAO CẤP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Family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Công thức tính xác suất</dc:title>
  <dc:creator>Ha My Tran Nguyen</dc:creator>
  <cp:lastModifiedBy>Ha My Tran Nguyen</cp:lastModifiedBy>
  <cp:revision>50</cp:revision>
  <cp:lastPrinted>2018-03-18T09:38:17Z</cp:lastPrinted>
  <dcterms:created xsi:type="dcterms:W3CDTF">2017-10-07T22:39:53Z</dcterms:created>
  <dcterms:modified xsi:type="dcterms:W3CDTF">2018-03-30T15:15:36Z</dcterms:modified>
</cp:coreProperties>
</file>